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95" r:id="rId5"/>
    <p:sldMasterId id="2147493508" r:id="rId6"/>
    <p:sldMasterId id="2147493522" r:id="rId7"/>
    <p:sldMasterId id="2147493535" r:id="rId8"/>
    <p:sldMasterId id="2147493548" r:id="rId9"/>
    <p:sldMasterId id="2147493560" r:id="rId10"/>
  </p:sldMasterIdLst>
  <p:notesMasterIdLst>
    <p:notesMasterId r:id="rId145"/>
  </p:notesMasterIdLst>
  <p:handoutMasterIdLst>
    <p:handoutMasterId r:id="rId146"/>
  </p:handoutMasterIdLst>
  <p:sldIdLst>
    <p:sldId id="330" r:id="rId11"/>
    <p:sldId id="585" r:id="rId12"/>
    <p:sldId id="586" r:id="rId13"/>
    <p:sldId id="612" r:id="rId14"/>
    <p:sldId id="613" r:id="rId15"/>
    <p:sldId id="614" r:id="rId16"/>
    <p:sldId id="615" r:id="rId17"/>
    <p:sldId id="468" r:id="rId18"/>
    <p:sldId id="301" r:id="rId19"/>
    <p:sldId id="471" r:id="rId20"/>
    <p:sldId id="540" r:id="rId21"/>
    <p:sldId id="531" r:id="rId22"/>
    <p:sldId id="575" r:id="rId23"/>
    <p:sldId id="565" r:id="rId24"/>
    <p:sldId id="573" r:id="rId25"/>
    <p:sldId id="587" r:id="rId26"/>
    <p:sldId id="589" r:id="rId27"/>
    <p:sldId id="592" r:id="rId28"/>
    <p:sldId id="616" r:id="rId29"/>
    <p:sldId id="617" r:id="rId30"/>
    <p:sldId id="618" r:id="rId31"/>
    <p:sldId id="619" r:id="rId32"/>
    <p:sldId id="620" r:id="rId33"/>
    <p:sldId id="621" r:id="rId34"/>
    <p:sldId id="622" r:id="rId35"/>
    <p:sldId id="623" r:id="rId36"/>
    <p:sldId id="624" r:id="rId37"/>
    <p:sldId id="625" r:id="rId38"/>
    <p:sldId id="626" r:id="rId39"/>
    <p:sldId id="627" r:id="rId40"/>
    <p:sldId id="628" r:id="rId41"/>
    <p:sldId id="629" r:id="rId42"/>
    <p:sldId id="630" r:id="rId43"/>
    <p:sldId id="631" r:id="rId44"/>
    <p:sldId id="632" r:id="rId45"/>
    <p:sldId id="633" r:id="rId46"/>
    <p:sldId id="635" r:id="rId47"/>
    <p:sldId id="640" r:id="rId48"/>
    <p:sldId id="588" r:id="rId49"/>
    <p:sldId id="637" r:id="rId50"/>
    <p:sldId id="639" r:id="rId51"/>
    <p:sldId id="646" r:id="rId52"/>
    <p:sldId id="641" r:id="rId53"/>
    <p:sldId id="642" r:id="rId54"/>
    <p:sldId id="643" r:id="rId55"/>
    <p:sldId id="644" r:id="rId56"/>
    <p:sldId id="645" r:id="rId57"/>
    <p:sldId id="647" r:id="rId58"/>
    <p:sldId id="648" r:id="rId59"/>
    <p:sldId id="649" r:id="rId60"/>
    <p:sldId id="650" r:id="rId61"/>
    <p:sldId id="634" r:id="rId62"/>
    <p:sldId id="652" r:id="rId63"/>
    <p:sldId id="653" r:id="rId64"/>
    <p:sldId id="651" r:id="rId65"/>
    <p:sldId id="655" r:id="rId66"/>
    <p:sldId id="656" r:id="rId67"/>
    <p:sldId id="657" r:id="rId68"/>
    <p:sldId id="658" r:id="rId69"/>
    <p:sldId id="671" r:id="rId70"/>
    <p:sldId id="659" r:id="rId71"/>
    <p:sldId id="660" r:id="rId72"/>
    <p:sldId id="661" r:id="rId73"/>
    <p:sldId id="662" r:id="rId74"/>
    <p:sldId id="663" r:id="rId75"/>
    <p:sldId id="664" r:id="rId76"/>
    <p:sldId id="665" r:id="rId77"/>
    <p:sldId id="667" r:id="rId78"/>
    <p:sldId id="668" r:id="rId79"/>
    <p:sldId id="669" r:id="rId80"/>
    <p:sldId id="670" r:id="rId81"/>
    <p:sldId id="654" r:id="rId82"/>
    <p:sldId id="673" r:id="rId83"/>
    <p:sldId id="674" r:id="rId84"/>
    <p:sldId id="672" r:id="rId85"/>
    <p:sldId id="676" r:id="rId86"/>
    <p:sldId id="677" r:id="rId87"/>
    <p:sldId id="678" r:id="rId88"/>
    <p:sldId id="679" r:id="rId89"/>
    <p:sldId id="680" r:id="rId90"/>
    <p:sldId id="681" r:id="rId91"/>
    <p:sldId id="682" r:id="rId92"/>
    <p:sldId id="683" r:id="rId93"/>
    <p:sldId id="684" r:id="rId94"/>
    <p:sldId id="686" r:id="rId95"/>
    <p:sldId id="687" r:id="rId96"/>
    <p:sldId id="688" r:id="rId97"/>
    <p:sldId id="689" r:id="rId98"/>
    <p:sldId id="690" r:id="rId99"/>
    <p:sldId id="691" r:id="rId100"/>
    <p:sldId id="692" r:id="rId101"/>
    <p:sldId id="693" r:id="rId102"/>
    <p:sldId id="694" r:id="rId103"/>
    <p:sldId id="675" r:id="rId104"/>
    <p:sldId id="711" r:id="rId105"/>
    <p:sldId id="709" r:id="rId106"/>
    <p:sldId id="712" r:id="rId107"/>
    <p:sldId id="713" r:id="rId108"/>
    <p:sldId id="714" r:id="rId109"/>
    <p:sldId id="715" r:id="rId110"/>
    <p:sldId id="716" r:id="rId111"/>
    <p:sldId id="717" r:id="rId112"/>
    <p:sldId id="718" r:id="rId113"/>
    <p:sldId id="708" r:id="rId114"/>
    <p:sldId id="594" r:id="rId115"/>
    <p:sldId id="590" r:id="rId116"/>
    <p:sldId id="591" r:id="rId117"/>
    <p:sldId id="596" r:id="rId118"/>
    <p:sldId id="595" r:id="rId119"/>
    <p:sldId id="602" r:id="rId120"/>
    <p:sldId id="598" r:id="rId121"/>
    <p:sldId id="599" r:id="rId122"/>
    <p:sldId id="600" r:id="rId123"/>
    <p:sldId id="601" r:id="rId124"/>
    <p:sldId id="603" r:id="rId125"/>
    <p:sldId id="604" r:id="rId126"/>
    <p:sldId id="605" r:id="rId127"/>
    <p:sldId id="606" r:id="rId128"/>
    <p:sldId id="607" r:id="rId129"/>
    <p:sldId id="609" r:id="rId130"/>
    <p:sldId id="610" r:id="rId131"/>
    <p:sldId id="695" r:id="rId132"/>
    <p:sldId id="696" r:id="rId133"/>
    <p:sldId id="697" r:id="rId134"/>
    <p:sldId id="698" r:id="rId135"/>
    <p:sldId id="699" r:id="rId136"/>
    <p:sldId id="700" r:id="rId137"/>
    <p:sldId id="701" r:id="rId138"/>
    <p:sldId id="702" r:id="rId139"/>
    <p:sldId id="703" r:id="rId140"/>
    <p:sldId id="704" r:id="rId141"/>
    <p:sldId id="705" r:id="rId142"/>
    <p:sldId id="706" r:id="rId143"/>
    <p:sldId id="707" r:id="rId1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2"/>
    <p:restoredTop sz="94889"/>
  </p:normalViewPr>
  <p:slideViewPr>
    <p:cSldViewPr snapToObjects="1">
      <p:cViewPr varScale="1">
        <p:scale>
          <a:sx n="181" d="100"/>
          <a:sy n="181" d="100"/>
        </p:scale>
        <p:origin x="96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00" Type="http://schemas.openxmlformats.org/officeDocument/2006/relationships/slide" Target="slides/slide90.xml"/><Relationship Id="rId150" Type="http://schemas.openxmlformats.org/officeDocument/2006/relationships/tableStyles" Target="tableStyle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notesMaster" Target="notesMasters/notesMaster1.xml"/><Relationship Id="rId146" Type="http://schemas.openxmlformats.org/officeDocument/2006/relationships/handoutMaster" Target="handoutMasters/handoutMaster1.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smtClean="0">
              <a:solidFill>
                <a:srgbClr val="FF0000"/>
              </a:solidFill>
              <a:effectLst>
                <a:outerShdw blurRad="38100" dist="38100" dir="2700000" algn="tl">
                  <a:srgbClr val="000000">
                    <a:alpha val="43137"/>
                  </a:srgbClr>
                </a:outerShdw>
              </a:effectLst>
              <a:latin typeface="Stencil" pitchFamily="82" charset="0"/>
            </a:rPr>
            <a:t>A</a:t>
          </a:r>
          <a:r>
            <a:rPr lang="en-US" sz="5800" b="0" dirty="0" smtClean="0">
              <a:solidFill>
                <a:srgbClr val="00B050"/>
              </a:solidFill>
              <a:effectLst>
                <a:outerShdw blurRad="38100" dist="38100" dir="2700000" algn="tl">
                  <a:srgbClr val="000000">
                    <a:alpha val="43137"/>
                  </a:srgbClr>
                </a:outerShdw>
              </a:effectLst>
              <a:latin typeface="Stencil" pitchFamily="82" charset="0"/>
            </a:rPr>
            <a:t>C</a:t>
          </a:r>
          <a:r>
            <a:rPr lang="en-US" sz="5800" dirty="0" smtClean="0">
              <a:solidFill>
                <a:srgbClr val="7030A0"/>
              </a:solidFill>
              <a:effectLst>
                <a:outerShdw blurRad="38100" dist="38100" dir="2700000" algn="tl">
                  <a:srgbClr val="000000">
                    <a:alpha val="43137"/>
                  </a:srgbClr>
                </a:outerShdw>
              </a:effectLst>
              <a:latin typeface="Stencil" pitchFamily="82" charset="0"/>
            </a:rPr>
            <a:t>I</a:t>
          </a:r>
          <a:r>
            <a:rPr lang="en-US" sz="5800" dirty="0" smtClean="0">
              <a:solidFill>
                <a:srgbClr val="0070C0"/>
              </a:solidFill>
              <a:effectLst>
                <a:outerShdw blurRad="38100" dist="38100" dir="2700000" algn="tl">
                  <a:srgbClr val="000000">
                    <a:alpha val="43137"/>
                  </a:srgbClr>
                </a:outerShdw>
              </a:effectLst>
              <a:latin typeface="Stencil" pitchFamily="82" charset="0"/>
            </a:rPr>
            <a:t>D</a:t>
          </a:r>
          <a:endParaRPr lang="en-US" sz="5800" dirty="0">
            <a:solidFill>
              <a:srgbClr val="0070C0"/>
            </a:solidFill>
            <a:effectLst>
              <a:outerShdw blurRad="38100" dist="38100" dir="2700000" algn="tl">
                <a:srgbClr val="000000">
                  <a:alpha val="43137"/>
                </a:srgbClr>
              </a:outerShdw>
            </a:effectLst>
            <a:latin typeface="Stencil" pitchFamily="82" charset="0"/>
          </a:endParaRP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smtClean="0">
              <a:solidFill>
                <a:srgbClr val="FFFF00"/>
              </a:solidFill>
              <a:effectLst>
                <a:outerShdw blurRad="38100" dist="38100" dir="2700000" algn="tl">
                  <a:srgbClr val="000000">
                    <a:alpha val="43137"/>
                  </a:srgbClr>
                </a:outerShdw>
              </a:effectLst>
            </a:rPr>
            <a:t>Atomic</a:t>
          </a:r>
        </a:p>
        <a:p>
          <a:r>
            <a:rPr lang="en-US" sz="1600" dirty="0" smtClean="0">
              <a:solidFill>
                <a:srgbClr val="FFFF00"/>
              </a:solidFill>
            </a:rPr>
            <a:t>“ALL OR NOTHING”</a:t>
          </a:r>
        </a:p>
        <a:p>
          <a:r>
            <a:rPr lang="en-US" sz="1600" dirty="0" smtClean="0">
              <a:solidFill>
                <a:srgbClr val="FFFF00"/>
              </a:solidFill>
            </a:rPr>
            <a:t>Transaction cannot be subdivided</a:t>
          </a:r>
          <a:endParaRPr lang="en-US" sz="1600" dirty="0">
            <a:solidFill>
              <a:srgbClr val="FFFF00"/>
            </a:solidFill>
          </a:endParaRP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smtClean="0">
              <a:solidFill>
                <a:srgbClr val="FFFF00"/>
              </a:solidFill>
              <a:effectLst>
                <a:outerShdw blurRad="38100" dist="38100" dir="2700000" algn="tl">
                  <a:srgbClr val="000000">
                    <a:alpha val="43137"/>
                  </a:srgbClr>
                </a:outerShdw>
              </a:effectLst>
            </a:rPr>
            <a:t>Consistent</a:t>
          </a:r>
        </a:p>
        <a:p>
          <a:r>
            <a:rPr lang="en-US" sz="1600" b="0" u="none" dirty="0" smtClean="0">
              <a:solidFill>
                <a:srgbClr val="FFFF00"/>
              </a:solidFill>
              <a:effectLst>
                <a:outerShdw blurRad="38100" dist="38100" dir="2700000" algn="tl">
                  <a:srgbClr val="000000">
                    <a:alpha val="43137"/>
                  </a:srgbClr>
                </a:outerShdw>
              </a:effectLst>
            </a:rPr>
            <a:t>Transaction </a:t>
          </a:r>
          <a:r>
            <a:rPr lang="en-US" sz="1600" b="0" u="none" dirty="0" smtClean="0">
              <a:solidFill>
                <a:srgbClr val="FFFF00"/>
              </a:solidFill>
              <a:effectLst>
                <a:outerShdw blurRad="38100" dist="38100" dir="2700000" algn="tl">
                  <a:srgbClr val="000000">
                    <a:alpha val="43137"/>
                  </a:srgbClr>
                </a:outerShdw>
              </a:effectLst>
              <a:sym typeface="Wingdings" pitchFamily="2" charset="2"/>
            </a:rPr>
            <a:t></a:t>
          </a:r>
          <a:r>
            <a:rPr lang="en-US" sz="1600" b="0" u="none" dirty="0" smtClean="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smtClean="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smtClean="0">
              <a:solidFill>
                <a:srgbClr val="FFFF00"/>
              </a:solidFill>
              <a:effectLst>
                <a:outerShdw blurRad="38100" dist="38100" dir="2700000" algn="tl">
                  <a:srgbClr val="000000">
                    <a:alpha val="43137"/>
                  </a:srgbClr>
                </a:outerShdw>
              </a:effectLst>
            </a:rPr>
            <a:t>Isolated</a:t>
          </a:r>
        </a:p>
        <a:p>
          <a:r>
            <a:rPr lang="en-US" sz="1600" dirty="0" smtClean="0">
              <a:solidFill>
                <a:srgbClr val="FFFF00"/>
              </a:solidFill>
            </a:rPr>
            <a:t>Transactions execute independently of one another</a:t>
          </a:r>
        </a:p>
        <a:p>
          <a:r>
            <a:rPr lang="en-US" sz="1600" dirty="0" smtClean="0">
              <a:solidFill>
                <a:srgbClr val="FFFF00"/>
              </a:solidFill>
            </a:rPr>
            <a:t>Database changes not revealed to users until after transaction has completed</a:t>
          </a:r>
          <a:endParaRPr lang="en-US" sz="1600" dirty="0">
            <a:solidFill>
              <a:srgbClr val="FFFF00"/>
            </a:solidFill>
          </a:endParaRP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smtClean="0">
              <a:solidFill>
                <a:srgbClr val="FFFF00"/>
              </a:solidFill>
              <a:effectLst>
                <a:outerShdw blurRad="38100" dist="38100" dir="2700000" algn="tl">
                  <a:srgbClr val="000000">
                    <a:alpha val="43137"/>
                  </a:srgbClr>
                </a:outerShdw>
              </a:effectLst>
            </a:rPr>
            <a:t>Durable</a:t>
          </a:r>
          <a:endParaRPr lang="en-US" sz="2000" b="1" u="sng" dirty="0" smtClean="0">
            <a:solidFill>
              <a:srgbClr val="FFFF00"/>
            </a:solidFill>
            <a:effectLst>
              <a:outerShdw blurRad="38100" dist="38100" dir="2700000" algn="tl">
                <a:srgbClr val="000000">
                  <a:alpha val="43137"/>
                </a:srgbClr>
              </a:outerShdw>
            </a:effectLst>
          </a:endParaRPr>
        </a:p>
        <a:p>
          <a:r>
            <a:rPr lang="en-US" sz="1600" dirty="0" smtClean="0">
              <a:solidFill>
                <a:srgbClr val="FFFF00"/>
              </a:solidFill>
            </a:rPr>
            <a:t>Database changes are permanent</a:t>
          </a:r>
        </a:p>
        <a:p>
          <a:r>
            <a:rPr lang="en-US" sz="1600" dirty="0" smtClean="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t>
        <a:bodyPr/>
        <a:lstStyle/>
        <a:p>
          <a:endParaRPr lang="en-MY"/>
        </a:p>
      </dgm:t>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t>
        <a:bodyPr/>
        <a:lstStyle/>
        <a:p>
          <a:endParaRPr lang="en-US"/>
        </a:p>
      </dgm:t>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t>
        <a:bodyPr/>
        <a:lstStyle/>
        <a:p>
          <a:endParaRPr lang="en-US"/>
        </a:p>
      </dgm:t>
    </dgm:pt>
    <dgm:pt modelId="{389DEFA3-0057-4CDD-B920-F8B856A0B58E}" type="pres">
      <dgm:prSet presAssocID="{E5D284DB-1188-445E-B9CC-3955A1A2C374}" presName="tile2" presStyleLbl="node1" presStyleIdx="1" presStyleCnt="4" custLinFactNeighborX="-110" custLinFactNeighborY="-1579"/>
      <dgm:spPr/>
      <dgm:t>
        <a:bodyPr/>
        <a:lstStyle/>
        <a:p>
          <a:endParaRPr lang="en-US"/>
        </a:p>
      </dgm:t>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t>
        <a:bodyPr/>
        <a:lstStyle/>
        <a:p>
          <a:endParaRPr lang="en-US"/>
        </a:p>
      </dgm:t>
    </dgm:pt>
    <dgm:pt modelId="{9B3D7512-B6EB-4254-A66D-C67AEF0ADFD6}" type="pres">
      <dgm:prSet presAssocID="{E5D284DB-1188-445E-B9CC-3955A1A2C374}" presName="tile3" presStyleLbl="node1" presStyleIdx="2" presStyleCnt="4"/>
      <dgm:spPr/>
      <dgm:t>
        <a:bodyPr/>
        <a:lstStyle/>
        <a:p>
          <a:endParaRPr lang="en-US"/>
        </a:p>
      </dgm:t>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t>
        <a:bodyPr/>
        <a:lstStyle/>
        <a:p>
          <a:endParaRPr lang="en-US"/>
        </a:p>
      </dgm:t>
    </dgm:pt>
    <dgm:pt modelId="{8858B195-B12E-4ECF-8DAC-BB45B1A4A274}" type="pres">
      <dgm:prSet presAssocID="{E5D284DB-1188-445E-B9CC-3955A1A2C374}" presName="tile4" presStyleLbl="node1" presStyleIdx="3" presStyleCnt="4"/>
      <dgm:spPr/>
      <dgm:t>
        <a:bodyPr/>
        <a:lstStyle/>
        <a:p>
          <a:endParaRPr lang="en-US"/>
        </a:p>
      </dgm:t>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t>
        <a:bodyPr/>
        <a:lstStyle/>
        <a:p>
          <a:endParaRPr lang="en-US"/>
        </a:p>
      </dgm:t>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t>
        <a:bodyPr/>
        <a:lstStyle/>
        <a:p>
          <a:endParaRPr lang="en-MY"/>
        </a:p>
      </dgm:t>
    </dgm:pt>
  </dgm:ptLst>
  <dgm:cxnLst>
    <dgm:cxn modelId="{81F68A99-6BCF-4D03-89CD-BDA00E518CA6}" srcId="{FA326046-A079-4E9E-8D9B-8EE0AFBCCF56}" destId="{EADC91E7-D4FD-47CD-95EA-4D557BBB1FB6}" srcOrd="1" destOrd="0" parTransId="{59A25075-E063-43F4-8DB7-13E911FA5161}" sibTransId="{6BE7B158-F700-4784-B674-FD59457A375C}"/>
    <dgm:cxn modelId="{246E3393-C62A-4580-A259-A7375B73F340}" srcId="{FA326046-A079-4E9E-8D9B-8EE0AFBCCF56}" destId="{FD035841-D404-4395-AB5C-54AECBA1CEC1}" srcOrd="2" destOrd="0" parTransId="{075A0EFD-B5F0-4F1D-B55D-6EA3A94838A5}" sibTransId="{B65B16A4-1AE5-44AE-9D7C-10B734D349E3}"/>
    <dgm:cxn modelId="{EFB60AA2-96BE-CA48-98C4-82FCF19BA319}" type="presOf" srcId="{FA326046-A079-4E9E-8D9B-8EE0AFBCCF56}" destId="{477A6B2A-7CF9-4305-9B89-2DE9C63F0A29}" srcOrd="0"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7BC0DFEA-240C-BA4B-B810-50C4802165D5}" type="presOf" srcId="{8DAA6F9C-960A-4009-806B-7C6696735B0D}" destId="{2DCCA26A-4781-439B-A261-E29FD6A77668}" srcOrd="1" destOrd="0" presId="urn:microsoft.com/office/officeart/2005/8/layout/matrix1"/>
    <dgm:cxn modelId="{CF047AA0-A562-1D41-8A39-48A8A8D327F7}" type="presOf" srcId="{8DAA6F9C-960A-4009-806B-7C6696735B0D}" destId="{8858B195-B12E-4ECF-8DAC-BB45B1A4A274}" srcOrd="0" destOrd="0" presId="urn:microsoft.com/office/officeart/2005/8/layout/matrix1"/>
    <dgm:cxn modelId="{84C519D8-8106-9141-847C-2CF00854CA70}" type="presOf" srcId="{EADC91E7-D4FD-47CD-95EA-4D557BBB1FB6}" destId="{59F73507-4A7B-4956-B52B-F427A4035565}" srcOrd="1"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1CA0EE8A-E187-6C43-9C34-3131DDBA6FB2}" type="presOf" srcId="{FD035841-D404-4395-AB5C-54AECBA1CEC1}" destId="{9B3D7512-B6EB-4254-A66D-C67AEF0ADFD6}"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0EE2818-3B2C-1248-840A-3475EABCE92D}" type="presOf" srcId="{B9B6B5E3-6E8E-4DB7-AFC3-3C9813EB2F51}" destId="{CE76B5BA-3B15-420A-B90A-F4B26149BA9C}"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Atomic</a:t>
          </a:r>
        </a:p>
        <a:p>
          <a:pPr lvl="0" algn="ctr" defTabSz="800100">
            <a:lnSpc>
              <a:spcPct val="90000"/>
            </a:lnSpc>
            <a:spcBef>
              <a:spcPct val="0"/>
            </a:spcBef>
            <a:spcAft>
              <a:spcPct val="35000"/>
            </a:spcAft>
          </a:pPr>
          <a:r>
            <a:rPr lang="en-US" sz="1600" kern="1200" dirty="0" smtClean="0">
              <a:solidFill>
                <a:srgbClr val="FFFF00"/>
              </a:solidFill>
            </a:rPr>
            <a:t>“ALL OR NOTHING”</a:t>
          </a:r>
        </a:p>
        <a:p>
          <a:pPr lvl="0" algn="ctr" defTabSz="800100">
            <a:lnSpc>
              <a:spcPct val="90000"/>
            </a:lnSpc>
            <a:spcBef>
              <a:spcPct val="0"/>
            </a:spcBef>
            <a:spcAft>
              <a:spcPct val="35000"/>
            </a:spcAft>
          </a:pPr>
          <a:r>
            <a:rPr lang="en-US" sz="1600" kern="1200" dirty="0" smtClean="0">
              <a:solidFill>
                <a:srgbClr val="FFFF00"/>
              </a:solidFill>
            </a:rPr>
            <a:t>Transaction cannot be subdivided</a:t>
          </a:r>
          <a:endParaRPr lang="en-US" sz="1600" kern="1200" dirty="0">
            <a:solidFill>
              <a:srgbClr val="FFFF00"/>
            </a:solidFill>
          </a:endParaRPr>
        </a:p>
      </dsp:txBody>
      <dsp:txXfrm rot="5400000">
        <a:off x="-1" y="25861"/>
        <a:ext cx="3903453" cy="1381449"/>
      </dsp:txXfrm>
    </dsp:sp>
    <dsp:sp modelId="{389DEFA3-0057-4CDD-B920-F8B856A0B58E}">
      <dsp:nvSpPr>
        <dsp:cNvPr id="0" name=""/>
        <dsp:cNvSpPr/>
      </dsp:nvSpPr>
      <dsp:spPr>
        <a:xfrm>
          <a:off x="3899159" y="0"/>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Consistent</a:t>
          </a:r>
        </a:p>
        <a:p>
          <a:pPr lvl="0" algn="ctr" defTabSz="800100">
            <a:lnSpc>
              <a:spcPct val="90000"/>
            </a:lnSpc>
            <a:spcBef>
              <a:spcPct val="0"/>
            </a:spcBef>
            <a:spcAft>
              <a:spcPct val="35000"/>
            </a:spcAft>
          </a:pPr>
          <a:r>
            <a:rPr lang="en-US" sz="1600" b="0" u="none" kern="1200" dirty="0" smtClean="0">
              <a:solidFill>
                <a:srgbClr val="FFFF00"/>
              </a:solidFill>
              <a:effectLst>
                <a:outerShdw blurRad="38100" dist="38100" dir="2700000" algn="tl">
                  <a:srgbClr val="000000">
                    <a:alpha val="43137"/>
                  </a:srgbClr>
                </a:outerShdw>
              </a:effectLst>
            </a:rPr>
            <a:t>Transaction </a:t>
          </a:r>
          <a:r>
            <a:rPr lang="en-US" sz="1600" b="0" u="none" kern="1200" dirty="0" smtClean="0">
              <a:solidFill>
                <a:srgbClr val="FFFF00"/>
              </a:solidFill>
              <a:effectLst>
                <a:outerShdw blurRad="38100" dist="38100" dir="2700000" algn="tl">
                  <a:srgbClr val="000000">
                    <a:alpha val="43137"/>
                  </a:srgbClr>
                </a:outerShdw>
              </a:effectLst>
              <a:sym typeface="Wingdings" pitchFamily="2" charset="2"/>
            </a:rPr>
            <a:t></a:t>
          </a:r>
          <a:r>
            <a:rPr lang="en-US" sz="1600" b="0" u="none" kern="1200" dirty="0" smtClean="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smtClean="0">
            <a:solidFill>
              <a:srgbClr val="FFFF00"/>
            </a:solidFill>
            <a:effectLst/>
          </a:endParaRPr>
        </a:p>
      </dsp:txBody>
      <dsp:txXfrm>
        <a:off x="3899159" y="0"/>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Isolated</a:t>
          </a:r>
        </a:p>
        <a:p>
          <a:pPr lvl="0" algn="ctr" defTabSz="800100">
            <a:lnSpc>
              <a:spcPct val="90000"/>
            </a:lnSpc>
            <a:spcBef>
              <a:spcPct val="0"/>
            </a:spcBef>
            <a:spcAft>
              <a:spcPct val="35000"/>
            </a:spcAft>
          </a:pPr>
          <a:r>
            <a:rPr lang="en-US" sz="1600" kern="1200" dirty="0" smtClean="0">
              <a:solidFill>
                <a:srgbClr val="FFFF00"/>
              </a:solidFill>
            </a:rPr>
            <a:t>Transactions execute independently of one another</a:t>
          </a:r>
        </a:p>
        <a:p>
          <a:pPr lvl="0" algn="ctr" defTabSz="800100">
            <a:lnSpc>
              <a:spcPct val="90000"/>
            </a:lnSpc>
            <a:spcBef>
              <a:spcPct val="0"/>
            </a:spcBef>
            <a:spcAft>
              <a:spcPct val="35000"/>
            </a:spcAft>
          </a:pPr>
          <a:r>
            <a:rPr lang="en-US" sz="1600" kern="1200" dirty="0" smtClean="0">
              <a:solidFill>
                <a:srgbClr val="FFFF00"/>
              </a:solidFill>
            </a:rPr>
            <a:t>Database changes not revealed to users until after transaction has completed</a:t>
          </a:r>
          <a:endParaRPr lang="en-US" sz="1600" kern="1200" dirty="0">
            <a:solidFill>
              <a:srgbClr val="FFFF00"/>
            </a:solidFill>
          </a:endParaRP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lvl="0" algn="ctr" defTabSz="800100">
            <a:lnSpc>
              <a:spcPct val="90000"/>
            </a:lnSpc>
            <a:spcBef>
              <a:spcPct val="0"/>
            </a:spcBef>
            <a:spcAft>
              <a:spcPct val="35000"/>
            </a:spcAft>
          </a:pPr>
          <a:r>
            <a:rPr lang="en-US" sz="1800" b="1" u="sng" kern="1200" dirty="0" smtClean="0">
              <a:solidFill>
                <a:srgbClr val="FFFF00"/>
              </a:solidFill>
              <a:effectLst>
                <a:outerShdw blurRad="38100" dist="38100" dir="2700000" algn="tl">
                  <a:srgbClr val="000000">
                    <a:alpha val="43137"/>
                  </a:srgbClr>
                </a:outerShdw>
              </a:effectLst>
            </a:rPr>
            <a:t>Durable</a:t>
          </a:r>
          <a:endParaRPr lang="en-US" sz="2000" b="1" u="sng" kern="1200" dirty="0" smtClean="0">
            <a:solidFill>
              <a:srgbClr val="FFFF00"/>
            </a:solidFill>
            <a:effectLst>
              <a:outerShdw blurRad="38100" dist="38100" dir="2700000" algn="tl">
                <a:srgbClr val="000000">
                  <a:alpha val="43137"/>
                </a:srgbClr>
              </a:outerShdw>
            </a:effectLst>
          </a:endParaRPr>
        </a:p>
        <a:p>
          <a:pPr lvl="0" algn="ctr" defTabSz="800100">
            <a:lnSpc>
              <a:spcPct val="90000"/>
            </a:lnSpc>
            <a:spcBef>
              <a:spcPct val="0"/>
            </a:spcBef>
            <a:spcAft>
              <a:spcPct val="35000"/>
            </a:spcAft>
          </a:pPr>
          <a:r>
            <a:rPr lang="en-US" sz="1600" kern="1200" dirty="0" smtClean="0">
              <a:solidFill>
                <a:srgbClr val="FFFF00"/>
              </a:solidFill>
            </a:rPr>
            <a:t>Database changes are permanent</a:t>
          </a:r>
        </a:p>
        <a:p>
          <a:pPr lvl="0" algn="ctr" defTabSz="800100">
            <a:lnSpc>
              <a:spcPct val="90000"/>
            </a:lnSpc>
            <a:spcBef>
              <a:spcPct val="0"/>
            </a:spcBef>
            <a:spcAft>
              <a:spcPct val="35000"/>
            </a:spcAft>
          </a:pPr>
          <a:r>
            <a:rPr lang="en-US" sz="1600" kern="1200" dirty="0" smtClean="0">
              <a:solidFill>
                <a:srgbClr val="FFFF00"/>
              </a:solidFill>
            </a:rPr>
            <a:t>The permanence of the database’s consistent state</a:t>
          </a:r>
        </a:p>
        <a:p>
          <a:pPr lvl="0" algn="ctr" defTabSz="800100">
            <a:lnSpc>
              <a:spcPct val="90000"/>
            </a:lnSpc>
            <a:spcBef>
              <a:spcPct val="0"/>
            </a:spcBef>
            <a:spcAft>
              <a:spcPct val="35000"/>
            </a:spcAft>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solidFill>
                <a:srgbClr val="FF0000"/>
              </a:solidFill>
              <a:effectLst>
                <a:outerShdw blurRad="38100" dist="38100" dir="2700000" algn="tl">
                  <a:srgbClr val="000000">
                    <a:alpha val="43137"/>
                  </a:srgbClr>
                </a:outerShdw>
              </a:effectLst>
              <a:latin typeface="Stencil" pitchFamily="82" charset="0"/>
            </a:rPr>
            <a:t>A</a:t>
          </a:r>
          <a:r>
            <a:rPr lang="en-US" sz="5800" b="0" kern="1200" dirty="0" smtClean="0">
              <a:solidFill>
                <a:srgbClr val="00B050"/>
              </a:solidFill>
              <a:effectLst>
                <a:outerShdw blurRad="38100" dist="38100" dir="2700000" algn="tl">
                  <a:srgbClr val="000000">
                    <a:alpha val="43137"/>
                  </a:srgbClr>
                </a:outerShdw>
              </a:effectLst>
              <a:latin typeface="Stencil" pitchFamily="82" charset="0"/>
            </a:rPr>
            <a:t>C</a:t>
          </a:r>
          <a:r>
            <a:rPr lang="en-US" sz="5800" kern="1200" dirty="0" smtClean="0">
              <a:solidFill>
                <a:srgbClr val="7030A0"/>
              </a:solidFill>
              <a:effectLst>
                <a:outerShdw blurRad="38100" dist="38100" dir="2700000" algn="tl">
                  <a:srgbClr val="000000">
                    <a:alpha val="43137"/>
                  </a:srgbClr>
                </a:outerShdw>
              </a:effectLst>
              <a:latin typeface="Stencil" pitchFamily="82" charset="0"/>
            </a:rPr>
            <a:t>I</a:t>
          </a:r>
          <a:r>
            <a:rPr lang="en-US" sz="5800" kern="1200" dirty="0" smtClean="0">
              <a:solidFill>
                <a:srgbClr val="0070C0"/>
              </a:solidFill>
              <a:effectLst>
                <a:outerShdw blurRad="38100" dist="38100" dir="2700000" algn="tl">
                  <a:srgbClr val="000000">
                    <a:alpha val="43137"/>
                  </a:srgbClr>
                </a:outerShdw>
              </a:effectLst>
              <a:latin typeface="Stencil" pitchFamily="82" charset="0"/>
            </a:rPr>
            <a:t>D</a:t>
          </a:r>
          <a:endParaRPr lang="en-US" sz="5800" kern="1200" dirty="0">
            <a:solidFill>
              <a:srgbClr val="0070C0"/>
            </a:solidFill>
            <a:effectLst>
              <a:outerShdw blurRad="38100" dist="38100" dir="2700000" algn="tl">
                <a:srgbClr val="000000">
                  <a:alpha val="43137"/>
                </a:srgbClr>
              </a:outerShdw>
            </a:effectLst>
            <a:latin typeface="Stencil" pitchFamily="82" charset="0"/>
          </a:endParaRP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wmf"/><Relationship Id="rId2"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11/6/18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614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2</a:t>
            </a:r>
          </a:p>
        </p:txBody>
      </p:sp>
      <p:sp>
        <p:nvSpPr>
          <p:cNvPr id="614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614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6150" name="Rectangle 6"/>
          <p:cNvSpPr>
            <a:spLocks noGrp="1" noRot="1" noChangeAspect="1" noChangeArrowheads="1" noTextEdit="1"/>
          </p:cNvSpPr>
          <p:nvPr>
            <p:ph type="sldImg"/>
          </p:nvPr>
        </p:nvSpPr>
        <p:spPr>
          <a:xfrm>
            <a:off x="393700" y="692150"/>
            <a:ext cx="6070600" cy="3416300"/>
          </a:xfrm>
          <a:ln cap="flat"/>
        </p:spPr>
      </p:sp>
      <p:sp>
        <p:nvSpPr>
          <p:cNvPr id="6151"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78209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57259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24127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38</a:t>
            </a:fld>
            <a:endParaRPr lang="en-US" altLang="en-US"/>
          </a:p>
        </p:txBody>
      </p:sp>
    </p:spTree>
    <p:extLst>
      <p:ext uri="{BB962C8B-B14F-4D97-AF65-F5344CB8AC3E}">
        <p14:creationId xmlns:p14="http://schemas.microsoft.com/office/powerpoint/2010/main" val="1003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1473550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51</a:t>
            </a:fld>
            <a:endParaRPr lang="en-US" altLang="en-US"/>
          </a:p>
        </p:txBody>
      </p:sp>
    </p:spTree>
    <p:extLst>
      <p:ext uri="{BB962C8B-B14F-4D97-AF65-F5344CB8AC3E}">
        <p14:creationId xmlns:p14="http://schemas.microsoft.com/office/powerpoint/2010/main" val="122794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D6415B-586E-2B45-B637-70E4CB56C153}" type="slidenum">
              <a:rPr lang="en-US" altLang="en-US" smtClean="0"/>
              <a:pPr/>
              <a:t>53</a:t>
            </a:fld>
            <a:endParaRPr lang="en-US" altLang="en-US"/>
          </a:p>
        </p:txBody>
      </p:sp>
    </p:spTree>
    <p:extLst>
      <p:ext uri="{BB962C8B-B14F-4D97-AF65-F5344CB8AC3E}">
        <p14:creationId xmlns:p14="http://schemas.microsoft.com/office/powerpoint/2010/main" val="14964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D6415B-586E-2B45-B637-70E4CB56C153}" type="slidenum">
              <a:rPr lang="en-US" altLang="en-US" smtClean="0"/>
              <a:pPr/>
              <a:t>54</a:t>
            </a:fld>
            <a:endParaRPr lang="en-US" altLang="en-US"/>
          </a:p>
        </p:txBody>
      </p:sp>
    </p:spTree>
    <p:extLst>
      <p:ext uri="{BB962C8B-B14F-4D97-AF65-F5344CB8AC3E}">
        <p14:creationId xmlns:p14="http://schemas.microsoft.com/office/powerpoint/2010/main" val="1549039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55</a:t>
            </a:fld>
            <a:endParaRPr lang="en-US" altLang="en-US"/>
          </a:p>
        </p:txBody>
      </p:sp>
    </p:spTree>
    <p:extLst>
      <p:ext uri="{BB962C8B-B14F-4D97-AF65-F5344CB8AC3E}">
        <p14:creationId xmlns:p14="http://schemas.microsoft.com/office/powerpoint/2010/main" val="98419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18884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67444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8459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60</a:t>
            </a:fld>
            <a:endParaRPr lang="en-US" altLang="en-US"/>
          </a:p>
        </p:txBody>
      </p:sp>
    </p:spTree>
    <p:extLst>
      <p:ext uri="{BB962C8B-B14F-4D97-AF65-F5344CB8AC3E}">
        <p14:creationId xmlns:p14="http://schemas.microsoft.com/office/powerpoint/2010/main" val="716306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72</a:t>
            </a:fld>
            <a:endParaRPr lang="en-US" altLang="en-US"/>
          </a:p>
        </p:txBody>
      </p:sp>
    </p:spTree>
    <p:extLst>
      <p:ext uri="{BB962C8B-B14F-4D97-AF65-F5344CB8AC3E}">
        <p14:creationId xmlns:p14="http://schemas.microsoft.com/office/powerpoint/2010/main" val="82623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75</a:t>
            </a:fld>
            <a:endParaRPr lang="en-US" altLang="en-US"/>
          </a:p>
        </p:txBody>
      </p:sp>
    </p:spTree>
    <p:extLst>
      <p:ext uri="{BB962C8B-B14F-4D97-AF65-F5344CB8AC3E}">
        <p14:creationId xmlns:p14="http://schemas.microsoft.com/office/powerpoint/2010/main" val="1177872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32506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63782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94</a:t>
            </a:fld>
            <a:endParaRPr lang="en-US" altLang="en-US"/>
          </a:p>
        </p:txBody>
      </p:sp>
    </p:spTree>
    <p:extLst>
      <p:ext uri="{BB962C8B-B14F-4D97-AF65-F5344CB8AC3E}">
        <p14:creationId xmlns:p14="http://schemas.microsoft.com/office/powerpoint/2010/main" val="188516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104</a:t>
            </a:fld>
            <a:endParaRPr lang="en-US" altLang="en-US"/>
          </a:p>
        </p:txBody>
      </p:sp>
    </p:spTree>
    <p:extLst>
      <p:ext uri="{BB962C8B-B14F-4D97-AF65-F5344CB8AC3E}">
        <p14:creationId xmlns:p14="http://schemas.microsoft.com/office/powerpoint/2010/main" val="108632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024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8</a:t>
            </a:r>
          </a:p>
        </p:txBody>
      </p:sp>
      <p:sp>
        <p:nvSpPr>
          <p:cNvPr id="1024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024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0246" name="Rectangle 6"/>
          <p:cNvSpPr>
            <a:spLocks noGrp="1" noRot="1" noChangeAspect="1" noChangeArrowheads="1" noTextEdit="1"/>
          </p:cNvSpPr>
          <p:nvPr>
            <p:ph type="sldImg"/>
          </p:nvPr>
        </p:nvSpPr>
        <p:spPr>
          <a:xfrm>
            <a:off x="393700" y="692150"/>
            <a:ext cx="6070600" cy="3416300"/>
          </a:xfrm>
          <a:ln cap="flat"/>
        </p:spPr>
      </p:sp>
      <p:sp>
        <p:nvSpPr>
          <p:cNvPr id="10247"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341401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229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13</a:t>
            </a:r>
          </a:p>
        </p:txBody>
      </p:sp>
      <p:sp>
        <p:nvSpPr>
          <p:cNvPr id="1229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229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2294" name="Rectangle 6"/>
          <p:cNvSpPr>
            <a:spLocks noGrp="1" noRot="1" noChangeAspect="1" noChangeArrowheads="1" noTextEdit="1"/>
          </p:cNvSpPr>
          <p:nvPr>
            <p:ph type="sldImg"/>
          </p:nvPr>
        </p:nvSpPr>
        <p:spPr>
          <a:xfrm>
            <a:off x="393700" y="692150"/>
            <a:ext cx="6070600" cy="3416300"/>
          </a:xfrm>
          <a:ln cap="flat"/>
        </p:spPr>
      </p:sp>
      <p:sp>
        <p:nvSpPr>
          <p:cNvPr id="12295"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77348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91953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111</a:t>
            </a:fld>
            <a:endParaRPr lang="en-US" altLang="en-US"/>
          </a:p>
        </p:txBody>
      </p:sp>
    </p:spTree>
    <p:extLst>
      <p:ext uri="{BB962C8B-B14F-4D97-AF65-F5344CB8AC3E}">
        <p14:creationId xmlns:p14="http://schemas.microsoft.com/office/powerpoint/2010/main" val="150864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433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13</a:t>
            </a:r>
          </a:p>
        </p:txBody>
      </p:sp>
      <p:sp>
        <p:nvSpPr>
          <p:cNvPr id="1434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434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4342" name="Rectangle 6"/>
          <p:cNvSpPr>
            <a:spLocks noGrp="1" noRot="1" noChangeAspect="1" noChangeArrowheads="1" noTextEdit="1"/>
          </p:cNvSpPr>
          <p:nvPr>
            <p:ph type="sldImg"/>
          </p:nvPr>
        </p:nvSpPr>
        <p:spPr>
          <a:xfrm>
            <a:off x="393700" y="692150"/>
            <a:ext cx="6070600" cy="3416300"/>
          </a:xfrm>
          <a:ln cap="flat"/>
        </p:spPr>
      </p:sp>
      <p:sp>
        <p:nvSpPr>
          <p:cNvPr id="14343"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434282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638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14</a:t>
            </a:r>
          </a:p>
        </p:txBody>
      </p:sp>
      <p:sp>
        <p:nvSpPr>
          <p:cNvPr id="1638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638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6390" name="Rectangle 6"/>
          <p:cNvSpPr>
            <a:spLocks noGrp="1" noRot="1" noChangeAspect="1" noChangeArrowheads="1" noTextEdit="1"/>
          </p:cNvSpPr>
          <p:nvPr>
            <p:ph type="sldImg"/>
          </p:nvPr>
        </p:nvSpPr>
        <p:spPr>
          <a:xfrm>
            <a:off x="393700" y="692150"/>
            <a:ext cx="6070600" cy="3416300"/>
          </a:xfrm>
          <a:ln cap="flat"/>
        </p:spPr>
      </p:sp>
      <p:sp>
        <p:nvSpPr>
          <p:cNvPr id="16391"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819564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843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12</a:t>
            </a:r>
          </a:p>
        </p:txBody>
      </p:sp>
      <p:sp>
        <p:nvSpPr>
          <p:cNvPr id="1843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843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18438" name="Rectangle 6"/>
          <p:cNvSpPr>
            <a:spLocks noGrp="1" noRot="1" noChangeAspect="1" noChangeArrowheads="1" noTextEdit="1"/>
          </p:cNvSpPr>
          <p:nvPr>
            <p:ph type="sldImg"/>
          </p:nvPr>
        </p:nvSpPr>
        <p:spPr>
          <a:xfrm>
            <a:off x="393700" y="692150"/>
            <a:ext cx="6070600" cy="3416300"/>
          </a:xfrm>
          <a:ln cap="flat"/>
        </p:spPr>
      </p:sp>
      <p:sp>
        <p:nvSpPr>
          <p:cNvPr id="18439"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494455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04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16</a:t>
            </a:r>
          </a:p>
        </p:txBody>
      </p:sp>
      <p:sp>
        <p:nvSpPr>
          <p:cNvPr id="2048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048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0486" name="Rectangle 6"/>
          <p:cNvSpPr>
            <a:spLocks noGrp="1" noRot="1" noChangeAspect="1" noChangeArrowheads="1" noTextEdit="1"/>
          </p:cNvSpPr>
          <p:nvPr>
            <p:ph type="sldImg"/>
          </p:nvPr>
        </p:nvSpPr>
        <p:spPr>
          <a:xfrm>
            <a:off x="393700" y="692150"/>
            <a:ext cx="6070600" cy="3416300"/>
          </a:xfrm>
          <a:ln cap="flat"/>
        </p:spPr>
      </p:sp>
      <p:sp>
        <p:nvSpPr>
          <p:cNvPr id="20487"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2076235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ln/>
        </p:spPr>
        <p:txBody>
          <a:bodyPr/>
          <a:lstStyle/>
          <a:p>
            <a:pPr>
              <a:defRPr/>
            </a:pPr>
            <a:endParaRPr lang="en-US" altLang="en-US" smtClean="0"/>
          </a:p>
        </p:txBody>
      </p:sp>
      <p:sp>
        <p:nvSpPr>
          <p:cNvPr id="22531" name="Rectangle 3"/>
          <p:cNvSpPr>
            <a:spLocks noGrp="1" noRot="1" noChangeAspect="1" noChangeArrowheads="1" noTextEdit="1"/>
          </p:cNvSpPr>
          <p:nvPr>
            <p:ph type="sldImg"/>
          </p:nvPr>
        </p:nvSpPr>
        <p:spPr>
          <a:xfrm>
            <a:off x="393700" y="692150"/>
            <a:ext cx="6070600" cy="3416300"/>
          </a:xfrm>
          <a:ln cap="flat"/>
        </p:spPr>
      </p:sp>
    </p:spTree>
    <p:extLst>
      <p:ext uri="{BB962C8B-B14F-4D97-AF65-F5344CB8AC3E}">
        <p14:creationId xmlns:p14="http://schemas.microsoft.com/office/powerpoint/2010/main" val="5747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662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11</a:t>
            </a:r>
          </a:p>
        </p:txBody>
      </p:sp>
      <p:sp>
        <p:nvSpPr>
          <p:cNvPr id="2662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662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6630" name="Rectangle 6"/>
          <p:cNvSpPr>
            <a:spLocks noGrp="1" noRot="1" noChangeAspect="1" noChangeArrowheads="1" noTextEdit="1"/>
          </p:cNvSpPr>
          <p:nvPr>
            <p:ph type="sldImg"/>
          </p:nvPr>
        </p:nvSpPr>
        <p:spPr>
          <a:xfrm>
            <a:off x="393700" y="692150"/>
            <a:ext cx="6070600" cy="3416300"/>
          </a:xfrm>
          <a:ln cap="flat"/>
        </p:spPr>
      </p:sp>
      <p:sp>
        <p:nvSpPr>
          <p:cNvPr id="26631"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962066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867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defRPr/>
            </a:pPr>
            <a:r>
              <a:rPr lang="en-US" altLang="en-US" sz="1000" i="1">
                <a:solidFill>
                  <a:srgbClr val="000000"/>
                </a:solidFill>
                <a:latin typeface="Times New Roman" charset="0"/>
                <a:ea typeface=""/>
              </a:rPr>
              <a:t>12</a:t>
            </a:r>
          </a:p>
        </p:txBody>
      </p:sp>
      <p:sp>
        <p:nvSpPr>
          <p:cNvPr id="2867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867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defRPr/>
            </a:pPr>
            <a:endParaRPr lang="en-US" sz="2400">
              <a:solidFill>
                <a:srgbClr val="000000"/>
              </a:solidFill>
              <a:latin typeface="Times New Roman" charset="0"/>
              <a:ea typeface=""/>
            </a:endParaRPr>
          </a:p>
        </p:txBody>
      </p:sp>
      <p:sp>
        <p:nvSpPr>
          <p:cNvPr id="28678" name="Rectangle 6"/>
          <p:cNvSpPr>
            <a:spLocks noGrp="1" noRot="1" noChangeAspect="1" noChangeArrowheads="1" noTextEdit="1"/>
          </p:cNvSpPr>
          <p:nvPr>
            <p:ph type="sldImg"/>
          </p:nvPr>
        </p:nvSpPr>
        <p:spPr>
          <a:xfrm>
            <a:off x="393700" y="692150"/>
            <a:ext cx="6070600" cy="3416300"/>
          </a:xfrm>
          <a:ln cap="flat"/>
        </p:spPr>
      </p:sp>
      <p:sp>
        <p:nvSpPr>
          <p:cNvPr id="28679" name="Rectangle 7"/>
          <p:cNvSpPr>
            <a:spLocks noGrp="1" noChangeArrowheads="1"/>
          </p:cNvSpPr>
          <p:nvPr>
            <p:ph type="body" idx="1"/>
          </p:nvPr>
        </p:nvSpPr>
        <p:spPr>
          <a:ln/>
        </p:spPr>
        <p:txBody>
          <a:bodyPr/>
          <a:lstStyle/>
          <a:p>
            <a:pPr>
              <a:defRPr/>
            </a:pPr>
            <a:endParaRPr lang="en-US" altLang="en-US" smtClean="0"/>
          </a:p>
        </p:txBody>
      </p:sp>
    </p:spTree>
    <p:extLst>
      <p:ext uri="{BB962C8B-B14F-4D97-AF65-F5344CB8AC3E}">
        <p14:creationId xmlns:p14="http://schemas.microsoft.com/office/powerpoint/2010/main" val="185777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393700" y="692150"/>
            <a:ext cx="6070600" cy="3416300"/>
          </a:xfrm>
          <a:ln cap="flat"/>
        </p:spPr>
      </p:sp>
      <p:sp>
        <p:nvSpPr>
          <p:cNvPr id="614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64334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393700" y="692150"/>
            <a:ext cx="6070600" cy="3416300"/>
          </a:xfrm>
          <a:ln cap="flat"/>
        </p:spPr>
      </p:sp>
      <p:sp>
        <p:nvSpPr>
          <p:cNvPr id="819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7102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393700" y="692150"/>
            <a:ext cx="6070600" cy="3416300"/>
          </a:xfrm>
          <a:ln cap="flat"/>
        </p:spPr>
      </p:sp>
      <p:sp>
        <p:nvSpPr>
          <p:cNvPr id="1024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23303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93700" y="692150"/>
            <a:ext cx="6070600" cy="3416300"/>
          </a:xfrm>
          <a:ln cap="flat"/>
        </p:spPr>
      </p:sp>
      <p:sp>
        <p:nvSpPr>
          <p:cNvPr id="1229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4168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93700" y="692150"/>
            <a:ext cx="6070600" cy="3416300"/>
          </a:xfrm>
          <a:ln cap="flat"/>
        </p:spPr>
      </p:sp>
      <p:sp>
        <p:nvSpPr>
          <p:cNvPr id="1433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12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138741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93700" y="692150"/>
            <a:ext cx="6070600" cy="3416300"/>
          </a:xfrm>
          <a:ln cap="flat"/>
        </p:spPr>
      </p:sp>
      <p:sp>
        <p:nvSpPr>
          <p:cNvPr id="1843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95428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93700" y="692150"/>
            <a:ext cx="6070600" cy="3416300"/>
          </a:xfrm>
          <a:ln cap="flat"/>
        </p:spPr>
      </p:sp>
      <p:sp>
        <p:nvSpPr>
          <p:cNvPr id="2048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5539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50578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51630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93700" y="692150"/>
            <a:ext cx="6070600" cy="3416300"/>
          </a:xfrm>
          <a:ln cap="flat"/>
        </p:spPr>
      </p:sp>
      <p:sp>
        <p:nvSpPr>
          <p:cNvPr id="2662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80272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93700" y="692150"/>
            <a:ext cx="6070600" cy="3416300"/>
          </a:xfrm>
          <a:ln cap="flat"/>
        </p:spPr>
      </p:sp>
      <p:sp>
        <p:nvSpPr>
          <p:cNvPr id="2867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01804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9</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93700" y="692150"/>
            <a:ext cx="6070600" cy="3416300"/>
          </a:xfrm>
          <a:ln cap="flat"/>
        </p:spPr>
      </p:sp>
      <p:sp>
        <p:nvSpPr>
          <p:cNvPr id="3072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23807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10</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896313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89754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11/6/18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11/6/18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11/6/18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smtClean="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11/6/18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11/6/18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288484619"/>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theme" Target="../theme/theme2.xml"/><Relationship Id="rId14" Type="http://schemas.openxmlformats.org/officeDocument/2006/relationships/image" Target="../media/image2.wmf"/><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4" Type="http://schemas.openxmlformats.org/officeDocument/2006/relationships/image" Target="../media/image2.wm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theme" Target="../theme/theme4.xml"/><Relationship Id="rId14" Type="http://schemas.openxmlformats.org/officeDocument/2006/relationships/image" Target="../media/image2.wmf"/><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theme" Target="../theme/theme5.xml"/><Relationship Id="rId14" Type="http://schemas.openxmlformats.org/officeDocument/2006/relationships/image" Target="../media/image2.w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3.wmf"/><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3.wmf"/><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11:</a:t>
            </a:r>
            <a:r>
              <a:rPr lang="en-US" altLang="en-US" sz="1050" i="1" baseline="0" dirty="0" smtClean="0">
                <a:solidFill>
                  <a:schemeClr val="bg1"/>
                </a:solidFill>
              </a:rPr>
              <a:t> Query Processing, Transactions, Recovery</a:t>
            </a:r>
            <a:br>
              <a:rPr lang="en-US" altLang="en-US" sz="1050" i="1" baseline="0"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21" r:id="rId9"/>
    <p:sldLayoutId id="214749357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3420323"/>
      </p:ext>
    </p:extLst>
  </p:cSld>
  <p:clrMap bg1="lt1" tx1="dk1" bg2="lt2" tx2="dk2" accent1="accent1" accent2="accent2" accent3="accent3" accent4="accent4" accent5="accent5" accent6="accent6" hlink="hlink" folHlink="folHlink"/>
  <p:sldLayoutIdLst>
    <p:sldLayoutId id="2147493496" r:id="rId1"/>
    <p:sldLayoutId id="2147493497" r:id="rId2"/>
    <p:sldLayoutId id="2147493498" r:id="rId3"/>
    <p:sldLayoutId id="2147493499" r:id="rId4"/>
    <p:sldLayoutId id="2147493500" r:id="rId5"/>
    <p:sldLayoutId id="2147493501" r:id="rId6"/>
    <p:sldLayoutId id="2147493502" r:id="rId7"/>
    <p:sldLayoutId id="2147493503" r:id="rId8"/>
    <p:sldLayoutId id="2147493504" r:id="rId9"/>
    <p:sldLayoutId id="2147493505" r:id="rId10"/>
    <p:sldLayoutId id="2147493506" r:id="rId11"/>
    <p:sldLayoutId id="2147493507"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25055231"/>
      </p:ext>
    </p:extLst>
  </p:cSld>
  <p:clrMap bg1="lt1" tx1="dk1" bg2="lt2" tx2="dk2" accent1="accent1" accent2="accent2" accent3="accent3" accent4="accent4" accent5="accent5" accent6="accent6" hlink="hlink" folHlink="folHlink"/>
  <p:sldLayoutIdLst>
    <p:sldLayoutId id="2147493509" r:id="rId1"/>
    <p:sldLayoutId id="2147493510" r:id="rId2"/>
    <p:sldLayoutId id="2147493511" r:id="rId3"/>
    <p:sldLayoutId id="2147493512" r:id="rId4"/>
    <p:sldLayoutId id="2147493513" r:id="rId5"/>
    <p:sldLayoutId id="2147493514" r:id="rId6"/>
    <p:sldLayoutId id="2147493515" r:id="rId7"/>
    <p:sldLayoutId id="2147493516" r:id="rId8"/>
    <p:sldLayoutId id="2147493517" r:id="rId9"/>
    <p:sldLayoutId id="2147493518" r:id="rId10"/>
    <p:sldLayoutId id="2147493519" r:id="rId11"/>
    <p:sldLayoutId id="2147493520"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6505480"/>
      </p:ext>
    </p:extLst>
  </p:cSld>
  <p:clrMap bg1="lt1" tx1="dk1" bg2="lt2" tx2="dk2" accent1="accent1" accent2="accent2" accent3="accent3" accent4="accent4" accent5="accent5" accent6="accent6" hlink="hlink" folHlink="folHlink"/>
  <p:sldLayoutIdLst>
    <p:sldLayoutId id="2147493523" r:id="rId1"/>
    <p:sldLayoutId id="2147493524" r:id="rId2"/>
    <p:sldLayoutId id="2147493525" r:id="rId3"/>
    <p:sldLayoutId id="2147493526" r:id="rId4"/>
    <p:sldLayoutId id="2147493527" r:id="rId5"/>
    <p:sldLayoutId id="2147493528" r:id="rId6"/>
    <p:sldLayoutId id="2147493529" r:id="rId7"/>
    <p:sldLayoutId id="2147493530" r:id="rId8"/>
    <p:sldLayoutId id="2147493531" r:id="rId9"/>
    <p:sldLayoutId id="2147493532" r:id="rId10"/>
    <p:sldLayoutId id="2147493533" r:id="rId11"/>
    <p:sldLayoutId id="2147493534"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8508319"/>
      </p:ext>
    </p:extLst>
  </p:cSld>
  <p:clrMap bg1="lt1" tx1="dk1" bg2="lt2" tx2="dk2" accent1="accent1" accent2="accent2" accent3="accent3" accent4="accent4" accent5="accent5" accent6="accent6" hlink="hlink" folHlink="folHlink"/>
  <p:sldLayoutIdLst>
    <p:sldLayoutId id="2147493536" r:id="rId1"/>
    <p:sldLayoutId id="2147493537" r:id="rId2"/>
    <p:sldLayoutId id="2147493538" r:id="rId3"/>
    <p:sldLayoutId id="2147493539" r:id="rId4"/>
    <p:sldLayoutId id="2147493540" r:id="rId5"/>
    <p:sldLayoutId id="2147493541" r:id="rId6"/>
    <p:sldLayoutId id="2147493542" r:id="rId7"/>
    <p:sldLayoutId id="2147493543" r:id="rId8"/>
    <p:sldLayoutId id="2147493544" r:id="rId9"/>
    <p:sldLayoutId id="2147493545" r:id="rId10"/>
    <p:sldLayoutId id="2147493546" r:id="rId11"/>
    <p:sldLayoutId id="2147493547"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36860401"/>
      </p:ext>
    </p:extLst>
  </p:cSld>
  <p:clrMap bg1="lt1" tx1="dk1" bg2="lt2" tx2="dk2" accent1="accent1" accent2="accent2" accent3="accent3" accent4="accent4" accent5="accent5" accent6="accent6" hlink="hlink" folHlink="folHlink"/>
  <p:sldLayoutIdLst>
    <p:sldLayoutId id="2147493549" r:id="rId1"/>
    <p:sldLayoutId id="2147493550" r:id="rId2"/>
    <p:sldLayoutId id="2147493551" r:id="rId3"/>
    <p:sldLayoutId id="2147493552" r:id="rId4"/>
    <p:sldLayoutId id="2147493553" r:id="rId5"/>
    <p:sldLayoutId id="2147493554" r:id="rId6"/>
    <p:sldLayoutId id="2147493555" r:id="rId7"/>
    <p:sldLayoutId id="2147493556" r:id="rId8"/>
    <p:sldLayoutId id="2147493557" r:id="rId9"/>
    <p:sldLayoutId id="2147493558" r:id="rId10"/>
    <p:sldLayoutId id="2147493559"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776138"/>
      </p:ext>
    </p:extLst>
  </p:cSld>
  <p:clrMap bg1="lt1" tx1="dk1" bg2="lt2" tx2="dk2" accent1="accent1" accent2="accent2" accent3="accent3" accent4="accent4" accent5="accent5" accent6="accent6" hlink="hlink" folHlink="folHlink"/>
  <p:sldLayoutIdLst>
    <p:sldLayoutId id="2147493561" r:id="rId1"/>
    <p:sldLayoutId id="2147493562" r:id="rId2"/>
    <p:sldLayoutId id="2147493563" r:id="rId3"/>
    <p:sldLayoutId id="2147493564" r:id="rId4"/>
    <p:sldLayoutId id="2147493565" r:id="rId5"/>
    <p:sldLayoutId id="2147493566" r:id="rId6"/>
    <p:sldLayoutId id="2147493567" r:id="rId7"/>
    <p:sldLayoutId id="2147493568" r:id="rId8"/>
    <p:sldLayoutId id="2147493569" r:id="rId9"/>
    <p:sldLayoutId id="2147493570" r:id="rId10"/>
    <p:sldLayoutId id="214749357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8.png"/><Relationship Id="rId5" Type="http://schemas.openxmlformats.org/officeDocument/2006/relationships/hyperlink" Target="https://www.amazon.com/s/ref=dp_byline_sr_book_1?ie=UTF8&amp;text=Hector+Garcia-Molina&amp;search-alias=books&amp;field-author=Hector+Garcia-Molina&amp;sort=relevancerank" TargetMode="External"/><Relationship Id="rId6" Type="http://schemas.openxmlformats.org/officeDocument/2006/relationships/hyperlink" Target="https://www.amazon.com/s/ref=dp_byline_sr_book_2?ie=UTF8&amp;text=Jeffrey+D.+Ullman&amp;search-alias=books&amp;field-author=Jeffrey+D.+Ullman&amp;sort=relevancerank" TargetMode="External"/><Relationship Id="rId7" Type="http://schemas.openxmlformats.org/officeDocument/2006/relationships/hyperlink" Target="https://www.amazon.com/s/ref=dp_byline_sr_book_3?ie=UTF8&amp;text=Jennifer+Widom&amp;search-alias=books&amp;field-author=Jennifer+Widom&amp;sort=relevancerank" TargetMode="External"/><Relationship Id="rId8"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 Id="rId3"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1.bin"/><Relationship Id="rId5" Type="http://schemas.openxmlformats.org/officeDocument/2006/relationships/image" Target="../media/image83.wmf"/><Relationship Id="rId1" Type="http://schemas.openxmlformats.org/officeDocument/2006/relationships/vmlDrawing" Target="../drawings/vmlDrawing1.vml"/><Relationship Id="rId2" Type="http://schemas.openxmlformats.org/officeDocument/2006/relationships/slideLayout" Target="../slideLayouts/slideLayout4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2.bin"/><Relationship Id="rId5" Type="http://schemas.openxmlformats.org/officeDocument/2006/relationships/image" Target="../media/image84.wmf"/><Relationship Id="rId6" Type="http://schemas.openxmlformats.org/officeDocument/2006/relationships/oleObject" Target="../embeddings/oleObject3.bin"/><Relationship Id="rId7" Type="http://schemas.openxmlformats.org/officeDocument/2006/relationships/image" Target="../media/image85.wmf"/><Relationship Id="rId1" Type="http://schemas.openxmlformats.org/officeDocument/2006/relationships/vmlDrawing" Target="../drawings/vmlDrawing2.vml"/><Relationship Id="rId2" Type="http://schemas.openxmlformats.org/officeDocument/2006/relationships/slideLayout" Target="../slideLayouts/slideLayout4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6"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9.tiff"/></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tiff"/><Relationship Id="rId3" Type="http://schemas.openxmlformats.org/officeDocument/2006/relationships/image" Target="../media/image54.tiff"/></Relationships>
</file>

<file path=ppt/slides/_rels/slide7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8.xml.rels><?xml version="1.0" encoding="UTF-8" standalone="yes"?>
<Relationships xmlns="http://schemas.openxmlformats.org/package/2006/relationships"><Relationship Id="rId11" Type="http://schemas.openxmlformats.org/officeDocument/2006/relationships/hyperlink" Target="https://en.wikipedia.org/wiki/Distributed_computing" TargetMode="External"/><Relationship Id="rId12" Type="http://schemas.openxmlformats.org/officeDocument/2006/relationships/hyperlink" Target="https://en.wikipedia.org/wiki/Schedule_(computer_science)" TargetMode="External"/><Relationship Id="rId13" Type="http://schemas.openxmlformats.org/officeDocument/2006/relationships/hyperlink" Target="https://en.wikipedia.org/wiki/Isolation_(computer_science)" TargetMode="External"/><Relationship Id="rId1" Type="http://schemas.openxmlformats.org/officeDocument/2006/relationships/slideLayout" Target="../slideLayouts/slideLayout7.xml"/><Relationship Id="rId2" Type="http://schemas.openxmlformats.org/officeDocument/2006/relationships/hyperlink" Target="https://en.wikipedia.org/wiki/Concurrency_control"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Serializability#cite_note-Bernstein87-1" TargetMode="External"/><Relationship Id="rId5" Type="http://schemas.openxmlformats.org/officeDocument/2006/relationships/hyperlink" Target="https://en.wikipedia.org/wiki/Serializability#cite_note-Weikum01-2" TargetMode="External"/><Relationship Id="rId6" Type="http://schemas.openxmlformats.org/officeDocument/2006/relationships/hyperlink" Target="https://en.wikipedia.org/wiki/Transaction_processing" TargetMode="External"/><Relationship Id="rId7" Type="http://schemas.openxmlformats.org/officeDocument/2006/relationships/hyperlink" Target="https://en.wikipedia.org/wiki/Database_transaction" TargetMode="External"/><Relationship Id="rId8" Type="http://schemas.openxmlformats.org/officeDocument/2006/relationships/hyperlink" Target="https://en.wikipedia.org/wiki/Transactional_memory" TargetMode="External"/><Relationship Id="rId9" Type="http://schemas.openxmlformats.org/officeDocument/2006/relationships/hyperlink" Target="https://en.wikipedia.org/wiki/Serializability#cite_note-Herlihy1993-3" TargetMode="External"/><Relationship Id="rId10" Type="http://schemas.openxmlformats.org/officeDocument/2006/relationships/hyperlink" Target="https://en.wikipedia.org/wiki/Software_transactional_memor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4" Type="http://schemas.openxmlformats.org/officeDocument/2006/relationships/hyperlink" Target="https://en.wikipedia.org/wiki/Database_transaction" TargetMode="External"/><Relationship Id="rId1" Type="http://schemas.openxmlformats.org/officeDocument/2006/relationships/slideLayout" Target="../slideLayouts/slideLayout7.xml"/><Relationship Id="rId2" Type="http://schemas.openxmlformats.org/officeDocument/2006/relationships/hyperlink" Target="https://en.wikipedia.org/wiki/Schedule_(computer_scienc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Serializability" TargetMode="External"/><Relationship Id="rId4" Type="http://schemas.openxmlformats.org/officeDocument/2006/relationships/hyperlink" Target="https://en.wikipedia.org/wiki/Select_(SQL)" TargetMode="External"/><Relationship Id="rId5" Type="http://schemas.openxmlformats.org/officeDocument/2006/relationships/hyperlink" Target="https://en.wikipedia.org/wiki/Isolation_(database_systems)#Phantom_reads" TargetMode="External"/><Relationship Id="rId6" Type="http://schemas.openxmlformats.org/officeDocument/2006/relationships/hyperlink" Target="https://en.wikipedia.org/wiki/Isolation_(database_systems)#cite_note-3" TargetMode="External"/><Relationship Id="rId7" Type="http://schemas.openxmlformats.org/officeDocument/2006/relationships/hyperlink" Target="https://en.wikipedia.org/wiki/Isolation_(database_systems)#cite_note-4" TargetMode="External"/><Relationship Id="rId8" Type="http://schemas.openxmlformats.org/officeDocument/2006/relationships/hyperlink" Target="https://en.wikipedia.org/wiki/Isolation_(database_systems)#Non-repeatable_reads" TargetMode="External"/><Relationship Id="rId9" Type="http://schemas.openxmlformats.org/officeDocument/2006/relationships/hyperlink" Target="https://en.wikipedia.org/wiki/Isolation_(database_systems)#Dirty_reads" TargetMode="External"/><Relationship Id="rId1" Type="http://schemas.openxmlformats.org/officeDocument/2006/relationships/slideLayout" Target="../slideLayouts/slideLayout7.xml"/><Relationship Id="rId2" Type="http://schemas.openxmlformats.org/officeDocument/2006/relationships/hyperlink" Target="https://en.wikipedia.org/wiki/Concurrency_contro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tiff"/><Relationship Id="rId3" Type="http://schemas.openxmlformats.org/officeDocument/2006/relationships/image" Target="../media/image63.tif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6.png"/><Relationship Id="rId5" Type="http://schemas.openxmlformats.org/officeDocument/2006/relationships/image" Target="../media/image7.tiff"/><Relationship Id="rId6" Type="http://schemas.openxmlformats.org/officeDocument/2006/relationships/hyperlink" Target="https://www.amazon.com/s/ref=dp_byline_sr_book_1?ie=UTF8&amp;text=Hector+Garcia-Molina&amp;search-alias=books&amp;field-author=Hector+Garcia-Molina&amp;sort=relevancerank" TargetMode="External"/><Relationship Id="rId7" Type="http://schemas.openxmlformats.org/officeDocument/2006/relationships/hyperlink" Target="https://www.amazon.com/s/ref=dp_byline_sr_book_2?ie=UTF8&amp;text=Jeffrey+D.+Ullman&amp;search-alias=books&amp;field-author=Jeffrey+D.+Ullman&amp;sort=relevancerank" TargetMode="External"/><Relationship Id="rId8"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tiff"/><Relationship Id="rId3" Type="http://schemas.openxmlformats.org/officeDocument/2006/relationships/image" Target="../media/image66.tiff"/></Relationships>
</file>

<file path=ppt/slides/_rels/slide9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 Id="rId3"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DBMS Architecture and Implementation: Query Processing, Transactions, Recovery</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11: Query Processing, Transactions, Recovery, V2</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 Query Processing, Transactions, </a:t>
            </a:r>
            <a:r>
              <a:rPr lang="en-US" altLang="en-US" sz="1050" i="1" dirty="0" err="1">
                <a:solidFill>
                  <a:schemeClr val="bg1"/>
                </a:solidFill>
              </a:rPr>
              <a:t>Recovert</a:t>
            </a:r>
            <a:r>
              <a:rPr lang="en-US" altLang="en-US" sz="1050" i="1" dirty="0">
                <a:solidFill>
                  <a:schemeClr val="bg1"/>
                </a:solidFill>
              </a:rPr>
              <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solidFill>
                  <a:srgbClr val="FF0000"/>
                </a:solidFill>
                <a:latin typeface="+mn-lt"/>
              </a:rPr>
              <a:t>Focus of current part of course.</a:t>
            </a:r>
          </a:p>
        </p:txBody>
      </p:sp>
    </p:spTree>
    <p:extLst>
      <p:ext uri="{BB962C8B-B14F-4D97-AF65-F5344CB8AC3E}">
        <p14:creationId xmlns:p14="http://schemas.microsoft.com/office/powerpoint/2010/main" val="19094416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Customer and Account </a:t>
            </a:r>
            <a:r>
              <a:rPr lang="mr-IN" dirty="0" smtClean="0"/>
              <a:t>–</a:t>
            </a:r>
            <a:r>
              <a:rPr lang="en-US" dirty="0" smtClean="0"/>
              <a:t> Failure </a:t>
            </a:r>
            <a:endParaRPr lang="en-US" dirty="0"/>
          </a:p>
        </p:txBody>
      </p:sp>
      <p:pic>
        <p:nvPicPr>
          <p:cNvPr id="3" name="Picture 2"/>
          <p:cNvPicPr>
            <a:picLocks noChangeAspect="1"/>
          </p:cNvPicPr>
          <p:nvPr/>
        </p:nvPicPr>
        <p:blipFill>
          <a:blip r:embed="rId2"/>
          <a:stretch>
            <a:fillRect/>
          </a:stretch>
        </p:blipFill>
        <p:spPr>
          <a:xfrm>
            <a:off x="228600" y="673491"/>
            <a:ext cx="6084330" cy="3638550"/>
          </a:xfrm>
          <a:prstGeom prst="rect">
            <a:avLst/>
          </a:prstGeom>
        </p:spPr>
      </p:pic>
      <p:sp>
        <p:nvSpPr>
          <p:cNvPr id="6" name="TextBox 5"/>
          <p:cNvSpPr txBox="1"/>
          <p:nvPr/>
        </p:nvSpPr>
        <p:spPr>
          <a:xfrm>
            <a:off x="2590800" y="3257550"/>
            <a:ext cx="6019800" cy="830997"/>
          </a:xfrm>
          <a:prstGeom prst="rect">
            <a:avLst/>
          </a:prstGeom>
          <a:noFill/>
        </p:spPr>
        <p:txBody>
          <a:bodyPr wrap="square" rtlCol="0">
            <a:spAutoFit/>
          </a:bodyPr>
          <a:lstStyle/>
          <a:p>
            <a:pPr algn="ctr"/>
            <a:r>
              <a:rPr lang="en-US" sz="1600" dirty="0" smtClean="0"/>
              <a:t>Customer INSERT succeeds but account INSERT fails because</a:t>
            </a:r>
            <a:br>
              <a:rPr lang="en-US" sz="1600" dirty="0" smtClean="0"/>
            </a:br>
            <a:r>
              <a:rPr lang="en-US" sz="1600" dirty="0" smtClean="0"/>
              <a:t>savings balance insufficient.</a:t>
            </a:r>
          </a:p>
          <a:p>
            <a:pPr algn="ctr"/>
            <a:r>
              <a:rPr lang="en-US" sz="1600" dirty="0" smtClean="0"/>
              <a:t>Only one of the two intended inserts happened </a:t>
            </a:r>
            <a:r>
              <a:rPr lang="en-US" sz="1600" dirty="0" smtClean="0">
                <a:sym typeface="Wingdings"/>
              </a:rPr>
              <a:t> Not atomic.</a:t>
            </a:r>
            <a:r>
              <a:rPr lang="en-US" sz="1600" dirty="0" smtClean="0"/>
              <a:t> </a:t>
            </a:r>
            <a:endParaRPr lang="en-US" sz="1600" dirty="0"/>
          </a:p>
        </p:txBody>
      </p:sp>
      <p:cxnSp>
        <p:nvCxnSpPr>
          <p:cNvPr id="8" name="Straight Arrow Connector 7"/>
          <p:cNvCxnSpPr/>
          <p:nvPr/>
        </p:nvCxnSpPr>
        <p:spPr>
          <a:xfrm flipH="1" flipV="1">
            <a:off x="1600200" y="3562350"/>
            <a:ext cx="1828800"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3391056"/>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571952"/>
            <a:ext cx="7179380" cy="2304598"/>
          </a:xfrm>
          <a:prstGeom prst="rect">
            <a:avLst/>
          </a:prstGeom>
        </p:spPr>
      </p:pic>
      <p:sp>
        <p:nvSpPr>
          <p:cNvPr id="2" name="Title 1"/>
          <p:cNvSpPr>
            <a:spLocks noGrp="1"/>
          </p:cNvSpPr>
          <p:nvPr>
            <p:ph type="title"/>
          </p:nvPr>
        </p:nvSpPr>
        <p:spPr/>
        <p:txBody>
          <a:bodyPr/>
          <a:lstStyle/>
          <a:p>
            <a:r>
              <a:rPr lang="en-US" sz="2400" dirty="0" smtClean="0"/>
              <a:t>Create Customer and Account </a:t>
            </a:r>
            <a:r>
              <a:rPr lang="mr-IN" sz="2400" dirty="0" smtClean="0"/>
              <a:t>–</a:t>
            </a:r>
            <a:r>
              <a:rPr lang="en-US" sz="2400" dirty="0" smtClean="0"/>
              <a:t> Failure, Transaction </a:t>
            </a:r>
            <a:endParaRPr lang="en-US" sz="2400" dirty="0"/>
          </a:p>
        </p:txBody>
      </p:sp>
      <p:sp>
        <p:nvSpPr>
          <p:cNvPr id="6" name="TextBox 5"/>
          <p:cNvSpPr txBox="1"/>
          <p:nvPr/>
        </p:nvSpPr>
        <p:spPr>
          <a:xfrm>
            <a:off x="3200401" y="2158476"/>
            <a:ext cx="5337454" cy="923330"/>
          </a:xfrm>
          <a:prstGeom prst="rect">
            <a:avLst/>
          </a:prstGeom>
          <a:noFill/>
        </p:spPr>
        <p:txBody>
          <a:bodyPr wrap="square" rtlCol="0">
            <a:spAutoFit/>
          </a:bodyPr>
          <a:lstStyle/>
          <a:p>
            <a:pPr algn="ctr"/>
            <a:r>
              <a:rPr lang="en-US" dirty="0" smtClean="0"/>
              <a:t>Customer INSERT succeeds but account INSERT fails because savings balance insufficient.</a:t>
            </a:r>
          </a:p>
          <a:p>
            <a:pPr algn="ctr"/>
            <a:r>
              <a:rPr lang="en-US" dirty="0" smtClean="0"/>
              <a:t>A transaction wraps both inserts.</a:t>
            </a:r>
            <a:endParaRPr lang="en-US" dirty="0"/>
          </a:p>
        </p:txBody>
      </p:sp>
      <p:pic>
        <p:nvPicPr>
          <p:cNvPr id="7" name="Picture 6"/>
          <p:cNvPicPr>
            <a:picLocks noChangeAspect="1"/>
          </p:cNvPicPr>
          <p:nvPr/>
        </p:nvPicPr>
        <p:blipFill>
          <a:blip r:embed="rId3"/>
          <a:stretch>
            <a:fillRect/>
          </a:stretch>
        </p:blipFill>
        <p:spPr>
          <a:xfrm>
            <a:off x="304800" y="3257550"/>
            <a:ext cx="5877755" cy="1196255"/>
          </a:xfrm>
          <a:prstGeom prst="rect">
            <a:avLst/>
          </a:prstGeom>
        </p:spPr>
      </p:pic>
    </p:spTree>
    <p:extLst>
      <p:ext uri="{BB962C8B-B14F-4D97-AF65-F5344CB8AC3E}">
        <p14:creationId xmlns:p14="http://schemas.microsoft.com/office/powerpoint/2010/main" val="659308273"/>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Customer and Account </a:t>
            </a:r>
            <a:r>
              <a:rPr lang="mr-IN" dirty="0" smtClean="0"/>
              <a:t>–</a:t>
            </a:r>
            <a:r>
              <a:rPr lang="en-US" dirty="0" smtClean="0"/>
              <a:t> Failure </a:t>
            </a:r>
            <a:endParaRPr lang="en-US" dirty="0"/>
          </a:p>
        </p:txBody>
      </p:sp>
      <p:sp>
        <p:nvSpPr>
          <p:cNvPr id="6" name="TextBox 5"/>
          <p:cNvSpPr txBox="1"/>
          <p:nvPr/>
        </p:nvSpPr>
        <p:spPr>
          <a:xfrm>
            <a:off x="1676400" y="2952750"/>
            <a:ext cx="7391400" cy="1569660"/>
          </a:xfrm>
          <a:prstGeom prst="rect">
            <a:avLst/>
          </a:prstGeom>
          <a:noFill/>
        </p:spPr>
        <p:txBody>
          <a:bodyPr wrap="square" rtlCol="0">
            <a:spAutoFit/>
          </a:bodyPr>
          <a:lstStyle/>
          <a:p>
            <a:pPr algn="ctr"/>
            <a:r>
              <a:rPr lang="en-US" sz="1600" dirty="0" smtClean="0"/>
              <a:t>Customer INSERT succeeds but account INSERT fails because</a:t>
            </a:r>
            <a:br>
              <a:rPr lang="en-US" sz="1600" dirty="0" smtClean="0"/>
            </a:br>
            <a:r>
              <a:rPr lang="en-US" sz="1600" dirty="0" smtClean="0"/>
              <a:t>savings balance insufficient.</a:t>
            </a:r>
            <a:br>
              <a:rPr lang="en-US" sz="1600" dirty="0" smtClean="0"/>
            </a:br>
            <a:endParaRPr lang="en-US" sz="1600" dirty="0" smtClean="0"/>
          </a:p>
          <a:p>
            <a:pPr algn="ctr"/>
            <a:r>
              <a:rPr lang="en-US" sz="1600" dirty="0" smtClean="0"/>
              <a:t>Transaction</a:t>
            </a:r>
            <a:r>
              <a:rPr lang="en-US" sz="1600" dirty="0">
                <a:sym typeface="Wingdings"/>
              </a:rPr>
              <a:t> </a:t>
            </a:r>
            <a:r>
              <a:rPr lang="en-US" sz="1600" dirty="0" smtClean="0">
                <a:sym typeface="Wingdings"/>
              </a:rPr>
              <a:t>abort/rollback prevents 1st insert from being permanent.</a:t>
            </a:r>
          </a:p>
          <a:p>
            <a:pPr algn="ctr"/>
            <a:endParaRPr lang="en-US" sz="1600" dirty="0">
              <a:sym typeface="Wingdings"/>
            </a:endParaRPr>
          </a:p>
          <a:p>
            <a:pPr algn="ctr"/>
            <a:r>
              <a:rPr lang="en-US" sz="1600" dirty="0" smtClean="0">
                <a:sym typeface="Wingdings"/>
              </a:rPr>
              <a:t>Isolation would prevent other transactions from seeing un-</a:t>
            </a:r>
            <a:r>
              <a:rPr lang="en-US" sz="1600" dirty="0" err="1" smtClean="0">
                <a:sym typeface="Wingdings"/>
              </a:rPr>
              <a:t>comitted</a:t>
            </a:r>
            <a:r>
              <a:rPr lang="en-US" sz="1600" dirty="0" smtClean="0">
                <a:sym typeface="Wingdings"/>
              </a:rPr>
              <a:t> insert.</a:t>
            </a:r>
            <a:r>
              <a:rPr lang="en-US" sz="1600" dirty="0" smtClean="0"/>
              <a:t> </a:t>
            </a:r>
            <a:endParaRPr lang="en-US" sz="1600" dirty="0"/>
          </a:p>
        </p:txBody>
      </p:sp>
      <p:pic>
        <p:nvPicPr>
          <p:cNvPr id="5" name="Picture 4"/>
          <p:cNvPicPr>
            <a:picLocks noChangeAspect="1"/>
          </p:cNvPicPr>
          <p:nvPr/>
        </p:nvPicPr>
        <p:blipFill>
          <a:blip r:embed="rId2"/>
          <a:stretch>
            <a:fillRect/>
          </a:stretch>
        </p:blipFill>
        <p:spPr>
          <a:xfrm>
            <a:off x="152400" y="741940"/>
            <a:ext cx="8686800" cy="2127763"/>
          </a:xfrm>
          <a:prstGeom prst="rect">
            <a:avLst/>
          </a:prstGeom>
        </p:spPr>
      </p:pic>
      <p:cxnSp>
        <p:nvCxnSpPr>
          <p:cNvPr id="7" name="Straight Arrow Connector 6"/>
          <p:cNvCxnSpPr/>
          <p:nvPr/>
        </p:nvCxnSpPr>
        <p:spPr>
          <a:xfrm flipH="1" flipV="1">
            <a:off x="1066800" y="2800350"/>
            <a:ext cx="1600200" cy="762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1313157"/>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sz="half" idx="1"/>
          </p:nvPr>
        </p:nvSpPr>
        <p:spPr>
          <a:xfrm>
            <a:off x="228600" y="666750"/>
            <a:ext cx="8686800" cy="3848494"/>
          </a:xfrm>
        </p:spPr>
        <p:txBody>
          <a:bodyPr>
            <a:normAutofit lnSpcReduction="10000"/>
          </a:bodyPr>
          <a:lstStyle/>
          <a:p>
            <a:pPr>
              <a:lnSpc>
                <a:spcPct val="110000"/>
              </a:lnSpc>
              <a:spcBef>
                <a:spcPts val="0"/>
              </a:spcBef>
              <a:spcAft>
                <a:spcPts val="200"/>
              </a:spcAft>
            </a:pPr>
            <a:r>
              <a:rPr lang="en-US" dirty="0" smtClean="0"/>
              <a:t>In this example, a well designed program would</a:t>
            </a:r>
          </a:p>
          <a:p>
            <a:pPr lvl="1">
              <a:lnSpc>
                <a:spcPct val="110000"/>
              </a:lnSpc>
              <a:spcBef>
                <a:spcPts val="0"/>
              </a:spcBef>
              <a:spcAft>
                <a:spcPts val="200"/>
              </a:spcAft>
            </a:pPr>
            <a:r>
              <a:rPr lang="en-US" dirty="0" smtClean="0"/>
              <a:t>Catch the exception for the failed account insert.</a:t>
            </a:r>
          </a:p>
          <a:p>
            <a:pPr lvl="1">
              <a:lnSpc>
                <a:spcPct val="110000"/>
              </a:lnSpc>
              <a:spcBef>
                <a:spcPts val="0"/>
              </a:spcBef>
              <a:spcAft>
                <a:spcPts val="200"/>
              </a:spcAft>
            </a:pPr>
            <a:r>
              <a:rPr lang="en-US" dirty="0" smtClean="0"/>
              <a:t>Explicitly delete the customer record.</a:t>
            </a:r>
          </a:p>
          <a:p>
            <a:pPr lvl="1">
              <a:lnSpc>
                <a:spcPct val="110000"/>
              </a:lnSpc>
              <a:spcBef>
                <a:spcPts val="0"/>
              </a:spcBef>
              <a:spcAft>
                <a:spcPts val="200"/>
              </a:spcAft>
            </a:pPr>
            <a:r>
              <a:rPr lang="en-US" dirty="0" smtClean="0"/>
              <a:t>To ensure that the transaction moves the DB from one consistent state to another.</a:t>
            </a:r>
          </a:p>
          <a:p>
            <a:pPr>
              <a:lnSpc>
                <a:spcPct val="110000"/>
              </a:lnSpc>
              <a:spcBef>
                <a:spcPts val="0"/>
              </a:spcBef>
              <a:spcAft>
                <a:spcPts val="200"/>
              </a:spcAft>
            </a:pPr>
            <a:r>
              <a:rPr lang="en-US" dirty="0" smtClean="0"/>
              <a:t>But, there are unexpected conditions that a well designed application cannot easily handle:</a:t>
            </a:r>
          </a:p>
          <a:p>
            <a:pPr lvl="1">
              <a:lnSpc>
                <a:spcPct val="110000"/>
              </a:lnSpc>
              <a:spcBef>
                <a:spcPts val="0"/>
              </a:spcBef>
              <a:spcAft>
                <a:spcPts val="200"/>
              </a:spcAft>
            </a:pPr>
            <a:r>
              <a:rPr lang="en-US" dirty="0" smtClean="0"/>
              <a:t>MySQL fails in between the two inserts.</a:t>
            </a:r>
          </a:p>
          <a:p>
            <a:pPr lvl="1">
              <a:lnSpc>
                <a:spcPct val="110000"/>
              </a:lnSpc>
              <a:spcBef>
                <a:spcPts val="0"/>
              </a:spcBef>
              <a:spcAft>
                <a:spcPts val="200"/>
              </a:spcAft>
            </a:pPr>
            <a:r>
              <a:rPr lang="en-US" dirty="0" smtClean="0"/>
              <a:t>The client system or client application fails in between the two inserts.</a:t>
            </a:r>
          </a:p>
          <a:p>
            <a:pPr lvl="1">
              <a:lnSpc>
                <a:spcPct val="110000"/>
              </a:lnSpc>
              <a:spcBef>
                <a:spcPts val="0"/>
              </a:spcBef>
              <a:spcAft>
                <a:spcPts val="200"/>
              </a:spcAft>
            </a:pPr>
            <a:r>
              <a:rPr lang="en-US" dirty="0" smtClean="0"/>
              <a:t>The network connection breaks in between the two inserts.</a:t>
            </a:r>
          </a:p>
          <a:p>
            <a:pPr lvl="1">
              <a:lnSpc>
                <a:spcPct val="110000"/>
              </a:lnSpc>
              <a:spcBef>
                <a:spcPts val="0"/>
              </a:spcBef>
              <a:spcAft>
                <a:spcPts val="200"/>
              </a:spcAft>
            </a:pPr>
            <a:r>
              <a:rPr lang="en-US" dirty="0" smtClean="0"/>
              <a:t>Another program:</a:t>
            </a:r>
          </a:p>
          <a:p>
            <a:pPr lvl="2">
              <a:lnSpc>
                <a:spcPct val="110000"/>
              </a:lnSpc>
              <a:spcBef>
                <a:spcPts val="0"/>
              </a:spcBef>
              <a:spcAft>
                <a:spcPts val="200"/>
              </a:spcAft>
            </a:pPr>
            <a:r>
              <a:rPr lang="en-US" dirty="0" smtClean="0"/>
              <a:t>Executes the LEFT JOIN in between the two inserts.</a:t>
            </a:r>
          </a:p>
          <a:p>
            <a:pPr lvl="2">
              <a:lnSpc>
                <a:spcPct val="110000"/>
              </a:lnSpc>
              <a:spcBef>
                <a:spcPts val="0"/>
              </a:spcBef>
              <a:spcAft>
                <a:spcPts val="200"/>
              </a:spcAft>
            </a:pPr>
            <a:r>
              <a:rPr lang="en-US" dirty="0" smtClean="0"/>
              <a:t>The program would see an inconsistent state.</a:t>
            </a:r>
          </a:p>
          <a:p>
            <a:pPr>
              <a:lnSpc>
                <a:spcPct val="110000"/>
              </a:lnSpc>
              <a:spcBef>
                <a:spcPts val="0"/>
              </a:spcBef>
              <a:spcAft>
                <a:spcPts val="200"/>
              </a:spcAft>
            </a:pPr>
            <a:r>
              <a:rPr lang="en-US" dirty="0" smtClean="0"/>
              <a:t>The “A” and “I” in ACID prevent the unexpected condition from causing an inconsistent database state.</a:t>
            </a:r>
            <a:endParaRPr lang="en-US" dirty="0"/>
          </a:p>
        </p:txBody>
      </p:sp>
    </p:spTree>
    <p:extLst>
      <p:ext uri="{BB962C8B-B14F-4D97-AF65-F5344CB8AC3E}">
        <p14:creationId xmlns:p14="http://schemas.microsoft.com/office/powerpoint/2010/main" val="486561103"/>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Backup</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104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extLst>
      <p:ext uri="{BB962C8B-B14F-4D97-AF65-F5344CB8AC3E}">
        <p14:creationId xmlns:p14="http://schemas.microsoft.com/office/powerpoint/2010/main" val="12017712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Execution Cost</a:t>
            </a:r>
            <a:endParaRPr lang="en-US" dirty="0"/>
          </a:p>
        </p:txBody>
      </p:sp>
      <p:pic>
        <p:nvPicPr>
          <p:cNvPr id="4" name="Content Placeholder 3"/>
          <p:cNvPicPr>
            <a:picLocks noGrp="1" noChangeAspect="1"/>
          </p:cNvPicPr>
          <p:nvPr>
            <p:ph sz="half" idx="1"/>
          </p:nvPr>
        </p:nvPicPr>
        <p:blipFill>
          <a:blip r:embed="rId2"/>
          <a:stretch>
            <a:fillRect/>
          </a:stretch>
        </p:blipFill>
        <p:spPr>
          <a:xfrm>
            <a:off x="609600" y="666750"/>
            <a:ext cx="7282948" cy="3695700"/>
          </a:xfrm>
          <a:prstGeom prst="rect">
            <a:avLst/>
          </a:prstGeom>
        </p:spPr>
      </p:pic>
    </p:spTree>
    <p:extLst>
      <p:ext uri="{BB962C8B-B14F-4D97-AF65-F5344CB8AC3E}">
        <p14:creationId xmlns:p14="http://schemas.microsoft.com/office/powerpoint/2010/main" val="690475419"/>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921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9220" name="Rectangle 4"/>
          <p:cNvSpPr>
            <a:spLocks noGrp="1" noChangeArrowheads="1"/>
          </p:cNvSpPr>
          <p:nvPr>
            <p:ph type="title"/>
          </p:nvPr>
        </p:nvSpPr>
        <p:spPr/>
        <p:txBody>
          <a:bodyPr/>
          <a:lstStyle/>
          <a:p>
            <a:pPr>
              <a:defRPr/>
            </a:pPr>
            <a:r>
              <a:rPr lang="en-US" altLang="en-US" smtClean="0"/>
              <a:t>Statistics and Catalogs</a:t>
            </a:r>
          </a:p>
        </p:txBody>
      </p:sp>
      <p:sp>
        <p:nvSpPr>
          <p:cNvPr id="9221" name="Rectangle 5"/>
          <p:cNvSpPr>
            <a:spLocks noGrp="1" noChangeArrowheads="1"/>
          </p:cNvSpPr>
          <p:nvPr>
            <p:ph type="body" idx="1"/>
          </p:nvPr>
        </p:nvSpPr>
        <p:spPr>
          <a:xfrm>
            <a:off x="685800" y="1047750"/>
            <a:ext cx="6686550" cy="3600450"/>
          </a:xfrm>
        </p:spPr>
        <p:txBody>
          <a:bodyPr/>
          <a:lstStyle/>
          <a:p>
            <a:pPr>
              <a:defRPr/>
            </a:pPr>
            <a:r>
              <a:rPr lang="en-US" altLang="en-US" smtClean="0"/>
              <a:t>Need information about the relations and indexes involved.  </a:t>
            </a:r>
            <a:r>
              <a:rPr lang="en-US" altLang="en-US" b="1" i="1" dirty="0" smtClean="0">
                <a:solidFill>
                  <a:schemeClr val="accent2"/>
                </a:solidFill>
              </a:rPr>
              <a:t>Catalogs</a:t>
            </a:r>
            <a:r>
              <a:rPr lang="en-US" altLang="en-US" b="1" dirty="0" smtClean="0"/>
              <a:t> </a:t>
            </a:r>
            <a:r>
              <a:rPr lang="en-US" altLang="en-US" dirty="0" smtClean="0"/>
              <a:t>typically contain at least:</a:t>
            </a:r>
          </a:p>
          <a:p>
            <a:pPr lvl="1">
              <a:buSzPct val="75000"/>
              <a:defRPr/>
            </a:pPr>
            <a:r>
              <a:rPr lang="en-US" altLang="en-US" dirty="0" smtClean="0">
                <a:solidFill>
                  <a:schemeClr val="accent2"/>
                </a:solidFill>
              </a:rPr>
              <a:t># tuples (</a:t>
            </a:r>
            <a:r>
              <a:rPr lang="en-US" altLang="en-US" dirty="0" err="1" smtClean="0">
                <a:solidFill>
                  <a:schemeClr val="accent2"/>
                </a:solidFill>
              </a:rPr>
              <a:t>NTuples</a:t>
            </a:r>
            <a:r>
              <a:rPr lang="en-US" altLang="en-US" dirty="0" smtClean="0">
                <a:solidFill>
                  <a:schemeClr val="accent2"/>
                </a:solidFill>
              </a:rPr>
              <a:t>) </a:t>
            </a:r>
            <a:r>
              <a:rPr lang="en-US" altLang="en-US" dirty="0" smtClean="0"/>
              <a:t>and </a:t>
            </a:r>
            <a:r>
              <a:rPr lang="en-US" altLang="en-US" dirty="0" smtClean="0">
                <a:solidFill>
                  <a:schemeClr val="accent2"/>
                </a:solidFill>
              </a:rPr>
              <a:t># pages (</a:t>
            </a:r>
            <a:r>
              <a:rPr lang="en-US" altLang="en-US" dirty="0" err="1" smtClean="0">
                <a:solidFill>
                  <a:schemeClr val="accent2"/>
                </a:solidFill>
              </a:rPr>
              <a:t>NPages</a:t>
            </a:r>
            <a:r>
              <a:rPr lang="en-US" altLang="en-US" dirty="0" smtClean="0">
                <a:solidFill>
                  <a:schemeClr val="accent2"/>
                </a:solidFill>
              </a:rPr>
              <a:t>) </a:t>
            </a:r>
            <a:r>
              <a:rPr lang="en-US" altLang="en-US" dirty="0" smtClean="0"/>
              <a:t>for each relation.</a:t>
            </a:r>
          </a:p>
          <a:p>
            <a:pPr lvl="1">
              <a:buSzPct val="75000"/>
              <a:defRPr/>
            </a:pPr>
            <a:r>
              <a:rPr lang="en-US" altLang="en-US" dirty="0" smtClean="0">
                <a:solidFill>
                  <a:schemeClr val="accent2"/>
                </a:solidFill>
              </a:rPr>
              <a:t># distinct key values (</a:t>
            </a:r>
            <a:r>
              <a:rPr lang="en-US" altLang="en-US" dirty="0" err="1" smtClean="0">
                <a:solidFill>
                  <a:schemeClr val="accent2"/>
                </a:solidFill>
              </a:rPr>
              <a:t>NKeys</a:t>
            </a:r>
            <a:r>
              <a:rPr lang="en-US" altLang="en-US" dirty="0" smtClean="0">
                <a:solidFill>
                  <a:schemeClr val="accent2"/>
                </a:solidFill>
              </a:rPr>
              <a:t>) </a:t>
            </a:r>
            <a:r>
              <a:rPr lang="en-US" altLang="en-US" dirty="0" smtClean="0"/>
              <a:t>and </a:t>
            </a:r>
            <a:r>
              <a:rPr lang="en-US" altLang="en-US" dirty="0" err="1" smtClean="0"/>
              <a:t>NPages</a:t>
            </a:r>
            <a:r>
              <a:rPr lang="en-US" altLang="en-US" dirty="0" smtClean="0"/>
              <a:t> for each index.</a:t>
            </a:r>
          </a:p>
          <a:p>
            <a:pPr lvl="1">
              <a:buSzPct val="75000"/>
              <a:defRPr/>
            </a:pPr>
            <a:r>
              <a:rPr lang="en-US" altLang="en-US" dirty="0" smtClean="0">
                <a:solidFill>
                  <a:schemeClr val="accent2"/>
                </a:solidFill>
              </a:rPr>
              <a:t>Index height, low/high key values (Low/High) </a:t>
            </a:r>
            <a:r>
              <a:rPr lang="en-US" altLang="en-US" dirty="0" smtClean="0"/>
              <a:t>for each tree index.</a:t>
            </a:r>
          </a:p>
          <a:p>
            <a:pPr>
              <a:defRPr/>
            </a:pPr>
            <a:r>
              <a:rPr lang="en-US" altLang="en-US" dirty="0" smtClean="0"/>
              <a:t>Catalogs updated periodically.</a:t>
            </a:r>
          </a:p>
          <a:p>
            <a:pPr lvl="1">
              <a:buSzPct val="75000"/>
              <a:defRPr/>
            </a:pPr>
            <a:r>
              <a:rPr lang="en-US" altLang="en-US" dirty="0" smtClean="0"/>
              <a:t>Updating whenever data changes is too expensive; lots of approximation anyway, so slight inconsistency ok.</a:t>
            </a:r>
          </a:p>
          <a:p>
            <a:pPr>
              <a:defRPr/>
            </a:pPr>
            <a:r>
              <a:rPr lang="en-US" altLang="en-US" dirty="0" smtClean="0"/>
              <a:t>More detailed information (e.g., histograms of the values in some field) are sometimes stored.</a:t>
            </a:r>
          </a:p>
        </p:txBody>
      </p:sp>
    </p:spTree>
    <p:extLst>
      <p:ext uri="{BB962C8B-B14F-4D97-AF65-F5344CB8AC3E}">
        <p14:creationId xmlns:p14="http://schemas.microsoft.com/office/powerpoint/2010/main" val="209755582"/>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Example</a:t>
            </a:r>
            <a:endParaRPr lang="en-US" dirty="0"/>
          </a:p>
        </p:txBody>
      </p:sp>
      <p:pic>
        <p:nvPicPr>
          <p:cNvPr id="4" name="Picture 3"/>
          <p:cNvPicPr>
            <a:picLocks noChangeAspect="1"/>
          </p:cNvPicPr>
          <p:nvPr/>
        </p:nvPicPr>
        <p:blipFill>
          <a:blip r:embed="rId2"/>
          <a:stretch>
            <a:fillRect/>
          </a:stretch>
        </p:blipFill>
        <p:spPr>
          <a:xfrm>
            <a:off x="76200" y="742950"/>
            <a:ext cx="8915400" cy="3086781"/>
          </a:xfrm>
          <a:prstGeom prst="rect">
            <a:avLst/>
          </a:prstGeom>
        </p:spPr>
      </p:pic>
    </p:spTree>
    <p:extLst>
      <p:ext uri="{BB962C8B-B14F-4D97-AF65-F5344CB8AC3E}">
        <p14:creationId xmlns:p14="http://schemas.microsoft.com/office/powerpoint/2010/main" val="659197023"/>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Catalog Contains</a:t>
            </a:r>
            <a:endParaRPr lang="en-US" dirty="0"/>
          </a:p>
        </p:txBody>
      </p:sp>
      <p:sp>
        <p:nvSpPr>
          <p:cNvPr id="3" name="Content Placeholder 2"/>
          <p:cNvSpPr>
            <a:spLocks noGrp="1"/>
          </p:cNvSpPr>
          <p:nvPr>
            <p:ph sz="half" idx="1"/>
          </p:nvPr>
        </p:nvSpPr>
        <p:spPr/>
        <p:txBody>
          <a:bodyPr/>
          <a:lstStyle/>
          <a:p>
            <a:r>
              <a:rPr lang="en-US" dirty="0" smtClean="0"/>
              <a:t>For each table</a:t>
            </a:r>
          </a:p>
          <a:p>
            <a:pPr lvl="1"/>
            <a:r>
              <a:rPr lang="en-US" dirty="0" smtClean="0"/>
              <a:t>Table name, storage information.</a:t>
            </a:r>
          </a:p>
          <a:p>
            <a:pPr lvl="1"/>
            <a:r>
              <a:rPr lang="en-US" dirty="0" smtClean="0"/>
              <a:t>Attribute name and type for each column.</a:t>
            </a:r>
          </a:p>
          <a:p>
            <a:pPr lvl="1"/>
            <a:r>
              <a:rPr lang="en-US" dirty="0" smtClean="0"/>
              <a:t>Index name, type and indexed attributes</a:t>
            </a:r>
          </a:p>
          <a:p>
            <a:pPr lvl="1"/>
            <a:r>
              <a:rPr lang="en-US" dirty="0" smtClean="0"/>
              <a:t>Constraints</a:t>
            </a:r>
          </a:p>
          <a:p>
            <a:r>
              <a:rPr lang="en-US" dirty="0" smtClean="0"/>
              <a:t>Statistical information</a:t>
            </a:r>
          </a:p>
          <a:p>
            <a:pPr lvl="1"/>
            <a:r>
              <a:rPr lang="en-US" dirty="0" smtClean="0"/>
              <a:t>Cardinality of each table</a:t>
            </a:r>
          </a:p>
          <a:p>
            <a:pPr lvl="1"/>
            <a:r>
              <a:rPr lang="en-US" dirty="0" smtClean="0"/>
              <a:t>Size: No. of blocks.</a:t>
            </a:r>
          </a:p>
          <a:p>
            <a:pPr lvl="1"/>
            <a:r>
              <a:rPr lang="en-US" dirty="0" smtClean="0"/>
              <a:t>Index cardinality: Number of distinct key values for each index</a:t>
            </a:r>
          </a:p>
          <a:p>
            <a:pPr lvl="1"/>
            <a:r>
              <a:rPr lang="en-US" dirty="0" smtClean="0"/>
              <a:t>Index size: Number of blocks for each index.</a:t>
            </a:r>
          </a:p>
          <a:p>
            <a:pPr lvl="1"/>
            <a:r>
              <a:rPr lang="en-US" dirty="0" smtClean="0"/>
              <a:t>Index tree height</a:t>
            </a:r>
          </a:p>
          <a:p>
            <a:pPr lvl="1"/>
            <a:r>
              <a:rPr lang="en-US" dirty="0" smtClean="0"/>
              <a:t>Index ranges</a:t>
            </a:r>
            <a:endParaRPr lang="en-US" dirty="0"/>
          </a:p>
        </p:txBody>
      </p:sp>
    </p:spTree>
    <p:extLst>
      <p:ext uri="{BB962C8B-B14F-4D97-AF65-F5344CB8AC3E}">
        <p14:creationId xmlns:p14="http://schemas.microsoft.com/office/powerpoint/2010/main" val="1989952635"/>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Path</a:t>
            </a:r>
            <a:endParaRPr lang="en-US" dirty="0"/>
          </a:p>
        </p:txBody>
      </p:sp>
      <p:sp>
        <p:nvSpPr>
          <p:cNvPr id="3" name="Content Placeholder 2"/>
          <p:cNvSpPr>
            <a:spLocks noGrp="1"/>
          </p:cNvSpPr>
          <p:nvPr>
            <p:ph sz="half" idx="1"/>
          </p:nvPr>
        </p:nvSpPr>
        <p:spPr>
          <a:xfrm>
            <a:off x="457200" y="590550"/>
            <a:ext cx="8267140" cy="4191000"/>
          </a:xfrm>
        </p:spPr>
        <p:txBody>
          <a:bodyPr>
            <a:normAutofit fontScale="77500" lnSpcReduction="20000"/>
          </a:bodyPr>
          <a:lstStyle/>
          <a:p>
            <a:pPr>
              <a:lnSpc>
                <a:spcPct val="120000"/>
              </a:lnSpc>
              <a:spcBef>
                <a:spcPts val="0"/>
              </a:spcBef>
              <a:spcAft>
                <a:spcPts val="300"/>
              </a:spcAft>
            </a:pPr>
            <a:r>
              <a:rPr lang="en-US" dirty="0" smtClean="0"/>
              <a:t>Every relational operator accepts one or more tables as input. </a:t>
            </a:r>
            <a:br>
              <a:rPr lang="en-US" dirty="0" smtClean="0"/>
            </a:br>
            <a:r>
              <a:rPr lang="en-US" dirty="0" smtClean="0"/>
              <a:t>The operator “accesses the tuples” in the tables.</a:t>
            </a:r>
          </a:p>
          <a:p>
            <a:pPr>
              <a:lnSpc>
                <a:spcPct val="120000"/>
              </a:lnSpc>
              <a:spcBef>
                <a:spcPts val="0"/>
              </a:spcBef>
              <a:spcAft>
                <a:spcPts val="300"/>
              </a:spcAft>
            </a:pPr>
            <a:r>
              <a:rPr lang="en-US" dirty="0" smtClean="0"/>
              <a:t>There are two “ways” to retrieve the tuples</a:t>
            </a:r>
          </a:p>
          <a:p>
            <a:pPr lvl="1">
              <a:lnSpc>
                <a:spcPct val="120000"/>
              </a:lnSpc>
              <a:spcBef>
                <a:spcPts val="0"/>
              </a:spcBef>
              <a:spcAft>
                <a:spcPts val="300"/>
              </a:spcAft>
            </a:pPr>
            <a:r>
              <a:rPr lang="en-US" dirty="0" smtClean="0"/>
              <a:t>Scan the relation (via blocks)</a:t>
            </a:r>
          </a:p>
          <a:p>
            <a:pPr lvl="1">
              <a:lnSpc>
                <a:spcPct val="120000"/>
              </a:lnSpc>
              <a:spcBef>
                <a:spcPts val="0"/>
              </a:spcBef>
              <a:spcAft>
                <a:spcPts val="300"/>
              </a:spcAft>
            </a:pPr>
            <a:r>
              <a:rPr lang="en-US" dirty="0" smtClean="0"/>
              <a:t>Use an index and matching condition.</a:t>
            </a:r>
          </a:p>
          <a:p>
            <a:pPr>
              <a:lnSpc>
                <a:spcPct val="120000"/>
              </a:lnSpc>
              <a:spcBef>
                <a:spcPts val="0"/>
              </a:spcBef>
              <a:spcAft>
                <a:spcPts val="300"/>
              </a:spcAft>
            </a:pPr>
            <a:r>
              <a:rPr lang="en-US" dirty="0" smtClean="0"/>
              <a:t>A selection (WHERE) condition is in </a:t>
            </a:r>
            <a:r>
              <a:rPr lang="en-US" i="1" dirty="0" err="1" smtClean="0"/>
              <a:t>conjuctive</a:t>
            </a:r>
            <a:r>
              <a:rPr lang="en-US" i="1" dirty="0" smtClean="0"/>
              <a:t> normal form</a:t>
            </a:r>
            <a:r>
              <a:rPr lang="en-US" dirty="0" smtClean="0"/>
              <a:t> if</a:t>
            </a:r>
          </a:p>
          <a:p>
            <a:pPr lvl="1">
              <a:lnSpc>
                <a:spcPct val="120000"/>
              </a:lnSpc>
              <a:spcBef>
                <a:spcPts val="0"/>
              </a:spcBef>
              <a:spcAft>
                <a:spcPts val="300"/>
              </a:spcAft>
            </a:pPr>
            <a:r>
              <a:rPr lang="en-US" dirty="0" smtClean="0"/>
              <a:t>Each term is </a:t>
            </a:r>
            <a:r>
              <a:rPr lang="en-US" dirty="0" err="1" smtClean="0"/>
              <a:t>column_name</a:t>
            </a:r>
            <a:r>
              <a:rPr lang="en-US" dirty="0" smtClean="0"/>
              <a:t> op value</a:t>
            </a:r>
          </a:p>
          <a:p>
            <a:pPr lvl="1">
              <a:lnSpc>
                <a:spcPct val="120000"/>
              </a:lnSpc>
              <a:spcBef>
                <a:spcPts val="0"/>
              </a:spcBef>
              <a:spcAft>
                <a:spcPts val="300"/>
              </a:spcAft>
            </a:pPr>
            <a:r>
              <a:rPr lang="en-US" dirty="0" smtClean="0"/>
              <a:t>op is one of &lt;, &lt;=, =, &gt;, &gt;=, &lt;&gt; (or =, != for Hash Index)</a:t>
            </a:r>
          </a:p>
          <a:p>
            <a:pPr lvl="1">
              <a:lnSpc>
                <a:spcPct val="120000"/>
              </a:lnSpc>
              <a:spcBef>
                <a:spcPts val="0"/>
              </a:spcBef>
              <a:spcAft>
                <a:spcPts val="300"/>
              </a:spcAft>
            </a:pPr>
            <a:r>
              <a:rPr lang="en-US" dirty="0" smtClean="0"/>
              <a:t>The terms are </a:t>
            </a:r>
            <a:r>
              <a:rPr lang="en-US" dirty="0" err="1" smtClean="0"/>
              <a:t>ANDed</a:t>
            </a:r>
            <a:r>
              <a:rPr lang="en-US" dirty="0" smtClean="0"/>
              <a:t>, e.g. (</a:t>
            </a:r>
            <a:r>
              <a:rPr lang="en-US" dirty="0" err="1" smtClean="0"/>
              <a:t>nameLast</a:t>
            </a:r>
            <a:r>
              <a:rPr lang="en-US" dirty="0" smtClean="0"/>
              <a:t> = ‘Ferguson’) AND (ab &gt; 500)</a:t>
            </a:r>
          </a:p>
          <a:p>
            <a:pPr lvl="1">
              <a:lnSpc>
                <a:spcPct val="120000"/>
              </a:lnSpc>
              <a:spcBef>
                <a:spcPts val="0"/>
              </a:spcBef>
              <a:spcAft>
                <a:spcPts val="300"/>
              </a:spcAft>
            </a:pPr>
            <a:r>
              <a:rPr lang="en-US" dirty="0" smtClean="0"/>
              <a:t>CNF allows using a matching index for the access path.</a:t>
            </a:r>
          </a:p>
          <a:p>
            <a:pPr>
              <a:lnSpc>
                <a:spcPct val="120000"/>
              </a:lnSpc>
              <a:spcBef>
                <a:spcPts val="0"/>
              </a:spcBef>
              <a:spcAft>
                <a:spcPts val="300"/>
              </a:spcAft>
            </a:pPr>
            <a:r>
              <a:rPr lang="en-US" dirty="0" smtClean="0"/>
              <a:t>The engine can select a </a:t>
            </a:r>
            <a:r>
              <a:rPr lang="en-US" i="1" dirty="0" smtClean="0"/>
              <a:t>matching index</a:t>
            </a:r>
            <a:r>
              <a:rPr lang="en-US" dirty="0" smtClean="0"/>
              <a:t> </a:t>
            </a:r>
          </a:p>
          <a:p>
            <a:pPr lvl="1">
              <a:lnSpc>
                <a:spcPct val="120000"/>
              </a:lnSpc>
              <a:spcBef>
                <a:spcPts val="0"/>
              </a:spcBef>
              <a:spcAft>
                <a:spcPts val="300"/>
              </a:spcAft>
            </a:pPr>
            <a:r>
              <a:rPr lang="en-US" dirty="0" smtClean="0"/>
              <a:t>A Hash Index on (c1,c2,c3) if the condition is c1=x AND c2=y AND c3=z.</a:t>
            </a:r>
          </a:p>
          <a:p>
            <a:pPr lvl="1">
              <a:lnSpc>
                <a:spcPct val="120000"/>
              </a:lnSpc>
              <a:spcBef>
                <a:spcPts val="0"/>
              </a:spcBef>
              <a:spcAft>
                <a:spcPts val="300"/>
              </a:spcAft>
            </a:pPr>
            <a:r>
              <a:rPr lang="en-US" dirty="0" smtClean="0"/>
              <a:t>A Tree </a:t>
            </a:r>
            <a:r>
              <a:rPr lang="en-US" dirty="0"/>
              <a:t>I</a:t>
            </a:r>
            <a:r>
              <a:rPr lang="en-US" dirty="0" smtClean="0"/>
              <a:t>ndex if the condition is (can be ordered as)</a:t>
            </a:r>
          </a:p>
          <a:p>
            <a:pPr lvl="2">
              <a:lnSpc>
                <a:spcPct val="120000"/>
              </a:lnSpc>
              <a:spcBef>
                <a:spcPts val="0"/>
              </a:spcBef>
              <a:spcAft>
                <a:spcPts val="300"/>
              </a:spcAft>
            </a:pPr>
            <a:r>
              <a:rPr lang="en-US" dirty="0"/>
              <a:t>c</a:t>
            </a:r>
            <a:r>
              <a:rPr lang="en-US" dirty="0" smtClean="0"/>
              <a:t>1 op value</a:t>
            </a:r>
          </a:p>
          <a:p>
            <a:pPr lvl="2">
              <a:lnSpc>
                <a:spcPct val="120000"/>
              </a:lnSpc>
              <a:spcBef>
                <a:spcPts val="0"/>
              </a:spcBef>
              <a:spcAft>
                <a:spcPts val="300"/>
              </a:spcAft>
            </a:pPr>
            <a:r>
              <a:rPr lang="en-US" dirty="0" smtClean="0"/>
              <a:t>c1 op x AND/OR c2 op y</a:t>
            </a:r>
          </a:p>
          <a:p>
            <a:pPr lvl="2">
              <a:lnSpc>
                <a:spcPct val="120000"/>
              </a:lnSpc>
              <a:spcBef>
                <a:spcPts val="0"/>
              </a:spcBef>
              <a:spcAft>
                <a:spcPts val="300"/>
              </a:spcAft>
            </a:pPr>
            <a:r>
              <a:rPr lang="mr-IN" dirty="0" smtClean="0"/>
              <a:t>…</a:t>
            </a:r>
            <a:r>
              <a:rPr lang="en-US" dirty="0" smtClean="0"/>
              <a:t> </a:t>
            </a:r>
            <a:r>
              <a:rPr lang="mr-IN" dirty="0" smtClean="0"/>
              <a:t>…</a:t>
            </a:r>
            <a:endParaRPr lang="en-US" dirty="0" smtClean="0"/>
          </a:p>
          <a:p>
            <a:pPr lvl="1">
              <a:lnSpc>
                <a:spcPct val="120000"/>
              </a:lnSpc>
              <a:spcBef>
                <a:spcPts val="0"/>
              </a:spcBef>
              <a:spcAft>
                <a:spcPts val="300"/>
              </a:spcAft>
            </a:pPr>
            <a:r>
              <a:rPr lang="en-US" dirty="0" smtClean="0"/>
              <a:t>Many indexes may match, and the engine chooses the </a:t>
            </a:r>
            <a:r>
              <a:rPr lang="en-US" i="1" dirty="0" smtClean="0"/>
              <a:t>most selective match</a:t>
            </a:r>
            <a:br>
              <a:rPr lang="en-US" i="1" dirty="0" smtClean="0"/>
            </a:br>
            <a:r>
              <a:rPr lang="en-US" dirty="0" smtClean="0"/>
              <a:t>(number of tuples or blocks) that match.</a:t>
            </a:r>
            <a:br>
              <a:rPr lang="en-US" dirty="0" smtClean="0"/>
            </a:br>
            <a:endParaRPr lang="en-US" dirty="0"/>
          </a:p>
        </p:txBody>
      </p:sp>
    </p:spTree>
    <p:extLst>
      <p:ext uri="{BB962C8B-B14F-4D97-AF65-F5344CB8AC3E}">
        <p14:creationId xmlns:p14="http://schemas.microsoft.com/office/powerpoint/2010/main" val="118129716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 Management</a:t>
            </a:r>
            <a:endParaRPr lang="en-US" altLang="en-US" sz="2400" dirty="0">
              <a:solidFill>
                <a:schemeClr val="bg1"/>
              </a:solidFill>
            </a:endParaRP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FF0000"/>
                </a:solidFill>
              </a:rPr>
              <a:t>Find things quickly.</a:t>
            </a:r>
          </a:p>
          <a:p>
            <a:endParaRPr lang="en-US" sz="2400" dirty="0" smtClean="0"/>
          </a:p>
          <a:p>
            <a:r>
              <a:rPr lang="en-US" sz="2400" dirty="0" smtClean="0">
                <a:solidFill>
                  <a:srgbClr val="00B050"/>
                </a:solidFill>
              </a:rPr>
              <a:t>Control access.</a:t>
            </a:r>
          </a:p>
          <a:p>
            <a:endParaRPr lang="en-US" sz="2400" dirty="0" smtClean="0"/>
          </a:p>
          <a:p>
            <a:r>
              <a:rPr lang="en-US" sz="2400" dirty="0" smtClean="0">
                <a:solidFill>
                  <a:srgbClr val="7030A0"/>
                </a:solidFill>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a:t>
            </a:r>
            <a:r>
              <a:rPr lang="en-US" sz="500" b="1" dirty="0" smtClean="0">
                <a:solidFill>
                  <a:srgbClr val="111111"/>
                </a:solidFill>
                <a:latin typeface="Amazon Ember" charset="0"/>
              </a:rPr>
              <a:t>Edition)</a:t>
            </a:r>
            <a:br>
              <a:rPr lang="en-US" sz="500" b="1" dirty="0" smtClean="0">
                <a:solidFill>
                  <a:srgbClr val="111111"/>
                </a:solidFill>
                <a:latin typeface="Amazon Ember" charset="0"/>
              </a:rPr>
            </a:br>
            <a:r>
              <a:rPr lang="en-US" sz="500" dirty="0" smtClean="0">
                <a:solidFill>
                  <a:srgbClr val="111111"/>
                </a:solidFill>
                <a:latin typeface="Amazon Ember" charset="0"/>
              </a:rPr>
              <a:t>by</a:t>
            </a:r>
            <a:r>
              <a:rPr lang="en-US" sz="500" dirty="0">
                <a:solidFill>
                  <a:srgbClr val="111111"/>
                </a:solidFill>
                <a:latin typeface="Amazon Ember" charset="0"/>
              </a:rPr>
              <a:t>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224631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126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1268" name="Rectangle 4"/>
          <p:cNvSpPr>
            <a:spLocks noGrp="1" noChangeArrowheads="1"/>
          </p:cNvSpPr>
          <p:nvPr>
            <p:ph type="title"/>
          </p:nvPr>
        </p:nvSpPr>
        <p:spPr>
          <a:xfrm>
            <a:off x="1371600" y="0"/>
            <a:ext cx="5829300" cy="828675"/>
          </a:xfrm>
        </p:spPr>
        <p:txBody>
          <a:bodyPr/>
          <a:lstStyle/>
          <a:p>
            <a:pPr>
              <a:defRPr/>
            </a:pPr>
            <a:r>
              <a:rPr lang="en-US" altLang="en-US" dirty="0" smtClean="0"/>
              <a:t>Access Paths</a:t>
            </a:r>
          </a:p>
        </p:txBody>
      </p:sp>
      <p:sp>
        <p:nvSpPr>
          <p:cNvPr id="11269" name="Rectangle 5"/>
          <p:cNvSpPr>
            <a:spLocks noChangeArrowheads="1"/>
          </p:cNvSpPr>
          <p:nvPr/>
        </p:nvSpPr>
        <p:spPr bwMode="auto">
          <a:xfrm>
            <a:off x="914400" y="666750"/>
            <a:ext cx="64579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defTabSz="685800" eaLnBrk="0" hangingPunct="0">
              <a:spcBef>
                <a:spcPct val="20000"/>
              </a:spcBef>
              <a:buClr>
                <a:srgbClr val="005400"/>
              </a:buClr>
              <a:buSzPct val="75000"/>
              <a:buFont typeface="Wingdings" charset="2"/>
              <a:buChar char="v"/>
              <a:defRPr/>
            </a:pPr>
            <a:r>
              <a:rPr lang="en-US" altLang="en-US" sz="2100">
                <a:solidFill>
                  <a:srgbClr val="005400"/>
                </a:solidFill>
                <a:latin typeface="Book Antiqua" charset="0"/>
                <a:ea typeface=""/>
              </a:rPr>
              <a:t>An </a:t>
            </a:r>
            <a:r>
              <a:rPr lang="en-US" altLang="en-US" sz="2100" u="sng">
                <a:solidFill>
                  <a:srgbClr val="FC0128"/>
                </a:solidFill>
                <a:latin typeface="Book Antiqua" charset="0"/>
                <a:ea typeface=""/>
              </a:rPr>
              <a:t>access path</a:t>
            </a:r>
            <a:r>
              <a:rPr lang="en-US" altLang="en-US" sz="2100">
                <a:solidFill>
                  <a:srgbClr val="005400"/>
                </a:solidFill>
                <a:latin typeface="Book Antiqua" charset="0"/>
                <a:ea typeface=""/>
              </a:rPr>
              <a:t> is a method of retrieving tuples:</a:t>
            </a:r>
          </a:p>
          <a:p>
            <a:pPr lvl="1" defTabSz="685800" eaLnBrk="0" hangingPunct="0">
              <a:spcBef>
                <a:spcPct val="20000"/>
              </a:spcBef>
              <a:buClr>
                <a:srgbClr val="005400"/>
              </a:buClr>
              <a:buFont typeface="Wingdings" charset="2"/>
              <a:buChar char="§"/>
              <a:defRPr/>
            </a:pPr>
            <a:r>
              <a:rPr lang="en-US" altLang="en-US" dirty="0">
                <a:solidFill>
                  <a:srgbClr val="FC0128"/>
                </a:solidFill>
                <a:latin typeface="Book Antiqua" charset="0"/>
                <a:ea typeface=""/>
              </a:rPr>
              <a:t>File scan</a:t>
            </a:r>
            <a:r>
              <a:rPr lang="en-US" altLang="en-US" dirty="0">
                <a:solidFill>
                  <a:srgbClr val="005400"/>
                </a:solidFill>
                <a:latin typeface="Book Antiqua" charset="0"/>
                <a:ea typeface=""/>
              </a:rPr>
              <a:t>, or </a:t>
            </a:r>
            <a:r>
              <a:rPr lang="en-US" altLang="en-US" dirty="0">
                <a:solidFill>
                  <a:srgbClr val="FC0128"/>
                </a:solidFill>
                <a:latin typeface="Book Antiqua" charset="0"/>
                <a:ea typeface=""/>
              </a:rPr>
              <a:t>index</a:t>
            </a:r>
            <a:r>
              <a:rPr lang="en-US" altLang="en-US" dirty="0">
                <a:solidFill>
                  <a:srgbClr val="005400"/>
                </a:solidFill>
                <a:latin typeface="Book Antiqua" charset="0"/>
                <a:ea typeface=""/>
              </a:rPr>
              <a:t> that </a:t>
            </a:r>
            <a:r>
              <a:rPr lang="en-US" altLang="en-US" dirty="0">
                <a:solidFill>
                  <a:srgbClr val="FC0128"/>
                </a:solidFill>
                <a:latin typeface="Book Antiqua" charset="0"/>
                <a:ea typeface=""/>
              </a:rPr>
              <a:t>matches</a:t>
            </a:r>
            <a:r>
              <a:rPr lang="en-US" altLang="en-US" dirty="0">
                <a:solidFill>
                  <a:srgbClr val="005400"/>
                </a:solidFill>
                <a:latin typeface="Book Antiqua" charset="0"/>
                <a:ea typeface=""/>
              </a:rPr>
              <a:t> a selection (in the query) </a:t>
            </a:r>
          </a:p>
          <a:p>
            <a:pPr defTabSz="685800" eaLnBrk="0" hangingPunct="0">
              <a:spcBef>
                <a:spcPct val="20000"/>
              </a:spcBef>
              <a:buClr>
                <a:srgbClr val="005400"/>
              </a:buClr>
              <a:buSzPct val="75000"/>
              <a:buFont typeface="Wingdings" charset="2"/>
              <a:buChar char="v"/>
              <a:defRPr/>
            </a:pPr>
            <a:r>
              <a:rPr lang="en-US" altLang="en-US" sz="2100" dirty="0">
                <a:solidFill>
                  <a:srgbClr val="005400"/>
                </a:solidFill>
                <a:latin typeface="Book Antiqua" charset="0"/>
                <a:ea typeface=""/>
              </a:rPr>
              <a:t>A tree index </a:t>
            </a:r>
            <a:r>
              <a:rPr lang="en-US" altLang="en-US" sz="2100" i="1" u="sng" dirty="0">
                <a:solidFill>
                  <a:srgbClr val="FC0128"/>
                </a:solidFill>
                <a:latin typeface="Book Antiqua" charset="0"/>
                <a:ea typeface=""/>
              </a:rPr>
              <a:t>matches</a:t>
            </a:r>
            <a:r>
              <a:rPr lang="en-US" altLang="en-US" sz="2100" dirty="0">
                <a:solidFill>
                  <a:srgbClr val="005400"/>
                </a:solidFill>
                <a:latin typeface="Book Antiqua" charset="0"/>
                <a:ea typeface=""/>
              </a:rPr>
              <a:t> (a conjunction of) terms that involve only attributes in a </a:t>
            </a:r>
            <a:r>
              <a:rPr lang="en-US" altLang="en-US" sz="2100" i="1" dirty="0">
                <a:solidFill>
                  <a:srgbClr val="005400"/>
                </a:solidFill>
                <a:latin typeface="Book Antiqua" charset="0"/>
                <a:ea typeface=""/>
              </a:rPr>
              <a:t>prefix</a:t>
            </a:r>
            <a:r>
              <a:rPr lang="en-US" altLang="en-US" sz="2100" dirty="0">
                <a:solidFill>
                  <a:srgbClr val="005400"/>
                </a:solidFill>
                <a:latin typeface="Book Antiqua" charset="0"/>
                <a:ea typeface=""/>
              </a:rPr>
              <a:t> of the search key.</a:t>
            </a:r>
          </a:p>
          <a:p>
            <a:pPr lvl="1" defTabSz="685800" eaLnBrk="0" hangingPunct="0">
              <a:spcBef>
                <a:spcPct val="20000"/>
              </a:spcBef>
              <a:buClr>
                <a:srgbClr val="005400"/>
              </a:buClr>
              <a:buSzPct val="75000"/>
              <a:buFont typeface="Wingdings" charset="2"/>
              <a:buChar char="§"/>
              <a:defRPr/>
            </a:pPr>
            <a:r>
              <a:rPr lang="en-US" altLang="en-US" dirty="0">
                <a:solidFill>
                  <a:srgbClr val="005400"/>
                </a:solidFill>
                <a:latin typeface="Book Antiqua" charset="0"/>
                <a:ea typeface=""/>
              </a:rPr>
              <a:t>E.g., Tree index on </a:t>
            </a:r>
            <a:r>
              <a:rPr lang="en-US" altLang="en-US" dirty="0">
                <a:solidFill>
                  <a:srgbClr val="FC0128"/>
                </a:solidFill>
                <a:latin typeface="Book Antiqua" charset="0"/>
                <a:ea typeface=""/>
              </a:rPr>
              <a:t>&lt;</a:t>
            </a:r>
            <a:r>
              <a:rPr lang="en-US" altLang="en-US" i="1" dirty="0">
                <a:solidFill>
                  <a:srgbClr val="FC0128"/>
                </a:solidFill>
                <a:latin typeface="Book Antiqua" charset="0"/>
                <a:ea typeface=""/>
              </a:rPr>
              <a:t>a, b, c</a:t>
            </a:r>
            <a:r>
              <a:rPr lang="en-US" altLang="en-US" dirty="0">
                <a:solidFill>
                  <a:srgbClr val="FC0128"/>
                </a:solidFill>
                <a:latin typeface="Book Antiqua" charset="0"/>
                <a:ea typeface=""/>
              </a:rPr>
              <a:t>&gt;  matches </a:t>
            </a:r>
            <a:r>
              <a:rPr lang="en-US" altLang="en-US" dirty="0">
                <a:solidFill>
                  <a:srgbClr val="005400"/>
                </a:solidFill>
                <a:latin typeface="Book Antiqua" charset="0"/>
                <a:ea typeface=""/>
              </a:rPr>
              <a:t>the selection</a:t>
            </a:r>
            <a:r>
              <a:rPr lang="en-US" altLang="en-US" dirty="0">
                <a:solidFill>
                  <a:srgbClr val="FC0128"/>
                </a:solidFill>
                <a:latin typeface="Book Antiqua" charset="0"/>
                <a:ea typeface=""/>
              </a:rPr>
              <a:t> </a:t>
            </a:r>
            <a:r>
              <a:rPr lang="en-US" altLang="en-US" i="1" dirty="0">
                <a:solidFill>
                  <a:srgbClr val="FC0128"/>
                </a:solidFill>
                <a:latin typeface="Book Antiqua" charset="0"/>
                <a:ea typeface=""/>
              </a:rPr>
              <a:t>a=5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b=3</a:t>
            </a:r>
            <a:r>
              <a:rPr lang="en-US" altLang="en-US" dirty="0">
                <a:solidFill>
                  <a:srgbClr val="005400"/>
                </a:solidFill>
                <a:latin typeface="Book Antiqua" charset="0"/>
                <a:ea typeface=""/>
              </a:rPr>
              <a:t>, and </a:t>
            </a:r>
            <a:r>
              <a:rPr lang="en-US" altLang="en-US" i="1" dirty="0">
                <a:solidFill>
                  <a:srgbClr val="FC0128"/>
                </a:solidFill>
                <a:latin typeface="Book Antiqua" charset="0"/>
                <a:ea typeface=""/>
              </a:rPr>
              <a:t>a=5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b&gt;6</a:t>
            </a:r>
            <a:r>
              <a:rPr lang="en-US" altLang="en-US" dirty="0">
                <a:solidFill>
                  <a:srgbClr val="005400"/>
                </a:solidFill>
                <a:latin typeface="Book Antiqua" charset="0"/>
                <a:ea typeface=""/>
              </a:rPr>
              <a:t>, but not</a:t>
            </a:r>
            <a:r>
              <a:rPr lang="en-US" altLang="en-US" dirty="0">
                <a:solidFill>
                  <a:srgbClr val="FC0128"/>
                </a:solidFill>
                <a:latin typeface="Book Antiqua" charset="0"/>
                <a:ea typeface=""/>
              </a:rPr>
              <a:t> </a:t>
            </a:r>
            <a:r>
              <a:rPr lang="en-US" altLang="en-US" i="1" dirty="0">
                <a:solidFill>
                  <a:srgbClr val="FC0128"/>
                </a:solidFill>
                <a:latin typeface="Book Antiqua" charset="0"/>
                <a:ea typeface=""/>
              </a:rPr>
              <a:t>b=3</a:t>
            </a:r>
            <a:r>
              <a:rPr lang="en-US" altLang="en-US" dirty="0">
                <a:solidFill>
                  <a:srgbClr val="005400"/>
                </a:solidFill>
                <a:latin typeface="Book Antiqua" charset="0"/>
                <a:ea typeface=""/>
              </a:rPr>
              <a:t>.</a:t>
            </a:r>
          </a:p>
          <a:p>
            <a:pPr defTabSz="685800" eaLnBrk="0" hangingPunct="0">
              <a:spcBef>
                <a:spcPct val="20000"/>
              </a:spcBef>
              <a:buClr>
                <a:srgbClr val="005400"/>
              </a:buClr>
              <a:buSzPct val="75000"/>
              <a:buFont typeface="Wingdings" charset="2"/>
              <a:buChar char="v"/>
              <a:defRPr/>
            </a:pPr>
            <a:r>
              <a:rPr lang="en-US" altLang="en-US" sz="2100" dirty="0">
                <a:solidFill>
                  <a:srgbClr val="005400"/>
                </a:solidFill>
                <a:latin typeface="Book Antiqua" charset="0"/>
                <a:ea typeface=""/>
              </a:rPr>
              <a:t>A hash index </a:t>
            </a:r>
            <a:r>
              <a:rPr lang="en-US" altLang="en-US" sz="2100" i="1" u="sng" dirty="0">
                <a:solidFill>
                  <a:srgbClr val="FC0128"/>
                </a:solidFill>
                <a:latin typeface="Book Antiqua" charset="0"/>
                <a:ea typeface=""/>
              </a:rPr>
              <a:t>matches</a:t>
            </a:r>
            <a:r>
              <a:rPr lang="en-US" altLang="en-US" sz="2100" dirty="0">
                <a:solidFill>
                  <a:srgbClr val="005400"/>
                </a:solidFill>
                <a:latin typeface="Book Antiqua" charset="0"/>
                <a:ea typeface=""/>
              </a:rPr>
              <a:t> (a conjunction of) terms that has a term </a:t>
            </a:r>
            <a:r>
              <a:rPr lang="en-US" altLang="en-US" sz="2100" i="1" dirty="0">
                <a:solidFill>
                  <a:srgbClr val="FC0128"/>
                </a:solidFill>
                <a:latin typeface="Book Antiqua" charset="0"/>
                <a:ea typeface=""/>
              </a:rPr>
              <a:t>attribute = value</a:t>
            </a:r>
            <a:r>
              <a:rPr lang="en-US" altLang="en-US" sz="2100" dirty="0">
                <a:solidFill>
                  <a:srgbClr val="005400"/>
                </a:solidFill>
                <a:latin typeface="Book Antiqua" charset="0"/>
                <a:ea typeface=""/>
              </a:rPr>
              <a:t> for every attribute in the search key of the index.</a:t>
            </a:r>
          </a:p>
          <a:p>
            <a:pPr lvl="1" defTabSz="685800" eaLnBrk="0" hangingPunct="0">
              <a:spcBef>
                <a:spcPct val="20000"/>
              </a:spcBef>
              <a:buClr>
                <a:srgbClr val="005400"/>
              </a:buClr>
              <a:buSzPct val="75000"/>
              <a:buFont typeface="Wingdings" charset="2"/>
              <a:buChar char="§"/>
              <a:defRPr/>
            </a:pPr>
            <a:r>
              <a:rPr lang="en-US" altLang="en-US" dirty="0">
                <a:solidFill>
                  <a:srgbClr val="005400"/>
                </a:solidFill>
                <a:latin typeface="Book Antiqua" charset="0"/>
                <a:ea typeface=""/>
              </a:rPr>
              <a:t>E.g., Hash index on </a:t>
            </a:r>
            <a:r>
              <a:rPr lang="en-US" altLang="en-US" dirty="0">
                <a:solidFill>
                  <a:srgbClr val="FC0128"/>
                </a:solidFill>
                <a:latin typeface="Book Antiqua" charset="0"/>
                <a:ea typeface=""/>
              </a:rPr>
              <a:t>&lt;</a:t>
            </a:r>
            <a:r>
              <a:rPr lang="en-US" altLang="en-US" i="1" dirty="0">
                <a:solidFill>
                  <a:srgbClr val="FC0128"/>
                </a:solidFill>
                <a:latin typeface="Book Antiqua" charset="0"/>
                <a:ea typeface=""/>
              </a:rPr>
              <a:t>a, b, c</a:t>
            </a:r>
            <a:r>
              <a:rPr lang="en-US" altLang="en-US" dirty="0">
                <a:solidFill>
                  <a:srgbClr val="FC0128"/>
                </a:solidFill>
                <a:latin typeface="Book Antiqua" charset="0"/>
                <a:ea typeface=""/>
              </a:rPr>
              <a:t>&gt;  matches </a:t>
            </a:r>
            <a:r>
              <a:rPr lang="en-US" altLang="en-US" i="1" dirty="0">
                <a:solidFill>
                  <a:srgbClr val="FC0128"/>
                </a:solidFill>
                <a:latin typeface="Book Antiqua" charset="0"/>
                <a:ea typeface=""/>
              </a:rPr>
              <a:t>a=5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b=3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c=5</a:t>
            </a:r>
            <a:r>
              <a:rPr lang="en-US" altLang="en-US" dirty="0">
                <a:solidFill>
                  <a:srgbClr val="005400"/>
                </a:solidFill>
                <a:latin typeface="Book Antiqua" charset="0"/>
                <a:ea typeface=""/>
              </a:rPr>
              <a:t>; but it does not match</a:t>
            </a:r>
            <a:r>
              <a:rPr lang="en-US" altLang="en-US" dirty="0">
                <a:solidFill>
                  <a:srgbClr val="FC0128"/>
                </a:solidFill>
                <a:latin typeface="Book Antiqua" charset="0"/>
                <a:ea typeface=""/>
              </a:rPr>
              <a:t> </a:t>
            </a:r>
            <a:r>
              <a:rPr lang="en-US" altLang="en-US" i="1" dirty="0">
                <a:solidFill>
                  <a:srgbClr val="FC0128"/>
                </a:solidFill>
                <a:latin typeface="Book Antiqua" charset="0"/>
                <a:ea typeface=""/>
              </a:rPr>
              <a:t>b=3, </a:t>
            </a:r>
            <a:r>
              <a:rPr lang="en-US" altLang="en-US" i="1" dirty="0">
                <a:solidFill>
                  <a:srgbClr val="005400"/>
                </a:solidFill>
                <a:latin typeface="Book Antiqua" charset="0"/>
                <a:ea typeface=""/>
              </a:rPr>
              <a:t>or</a:t>
            </a:r>
            <a:r>
              <a:rPr lang="en-US" altLang="en-US" i="1" dirty="0">
                <a:solidFill>
                  <a:srgbClr val="FC0128"/>
                </a:solidFill>
                <a:latin typeface="Book Antiqua" charset="0"/>
                <a:ea typeface=""/>
              </a:rPr>
              <a:t> a=5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b=3, </a:t>
            </a:r>
            <a:r>
              <a:rPr lang="en-US" altLang="en-US" i="1" dirty="0">
                <a:solidFill>
                  <a:srgbClr val="005400"/>
                </a:solidFill>
                <a:latin typeface="Book Antiqua" charset="0"/>
                <a:ea typeface=""/>
              </a:rPr>
              <a:t>or</a:t>
            </a:r>
            <a:r>
              <a:rPr lang="en-US" altLang="en-US" i="1" dirty="0">
                <a:solidFill>
                  <a:srgbClr val="FC0128"/>
                </a:solidFill>
                <a:latin typeface="Book Antiqua" charset="0"/>
                <a:ea typeface=""/>
              </a:rPr>
              <a:t> a&gt;5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b=3 </a:t>
            </a:r>
            <a:r>
              <a:rPr lang="en-US" altLang="en-US" sz="1500" i="1" dirty="0">
                <a:solidFill>
                  <a:srgbClr val="FC0128"/>
                </a:solidFill>
                <a:latin typeface="Book Antiqua" charset="0"/>
                <a:ea typeface=""/>
              </a:rPr>
              <a:t>AND</a:t>
            </a:r>
            <a:r>
              <a:rPr lang="en-US" altLang="en-US" i="1" dirty="0">
                <a:solidFill>
                  <a:srgbClr val="FC0128"/>
                </a:solidFill>
                <a:latin typeface="Book Antiqua" charset="0"/>
                <a:ea typeface=""/>
              </a:rPr>
              <a:t> c=5</a:t>
            </a:r>
            <a:r>
              <a:rPr lang="en-US" altLang="en-US" dirty="0">
                <a:solidFill>
                  <a:srgbClr val="005400"/>
                </a:solidFill>
                <a:latin typeface="Book Antiqua" charset="0"/>
                <a:ea typeface=""/>
              </a:rPr>
              <a:t>.</a:t>
            </a:r>
          </a:p>
        </p:txBody>
      </p:sp>
    </p:spTree>
    <p:extLst>
      <p:ext uri="{BB962C8B-B14F-4D97-AF65-F5344CB8AC3E}">
        <p14:creationId xmlns:p14="http://schemas.microsoft.com/office/powerpoint/2010/main" val="425845719"/>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26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126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26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12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Query Rewrite</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111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2948624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678"/>
            <a:ext cx="8239126" cy="387798"/>
          </a:xfrm>
        </p:spPr>
        <p:txBody>
          <a:bodyPr/>
          <a:lstStyle/>
          <a:p>
            <a:pPr algn="l"/>
            <a:r>
              <a:rPr lang="en-US" dirty="0" smtClean="0">
                <a:solidFill>
                  <a:schemeClr val="bg1"/>
                </a:solidFill>
              </a:rPr>
              <a:t>Many Ways to Evaluate a Query</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1143000" y="434642"/>
            <a:ext cx="6128294" cy="4188009"/>
          </a:xfrm>
          <a:prstGeom prst="rect">
            <a:avLst/>
          </a:prstGeom>
        </p:spPr>
      </p:pic>
    </p:spTree>
    <p:extLst>
      <p:ext uri="{BB962C8B-B14F-4D97-AF65-F5344CB8AC3E}">
        <p14:creationId xmlns:p14="http://schemas.microsoft.com/office/powerpoint/2010/main" val="1690400254"/>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Technique </a:t>
            </a:r>
            <a:r>
              <a:rPr lang="mr-IN" dirty="0" smtClean="0"/>
              <a:t>–</a:t>
            </a:r>
            <a:r>
              <a:rPr lang="en-US" dirty="0" smtClean="0"/>
              <a:t> </a:t>
            </a:r>
            <a:r>
              <a:rPr lang="en-US" dirty="0" err="1" smtClean="0"/>
              <a:t>SELECTion</a:t>
            </a:r>
            <a:r>
              <a:rPr lang="en-US" dirty="0" smtClean="0"/>
              <a:t> Pushing</a:t>
            </a:r>
            <a:endParaRPr lang="en-US" dirty="0"/>
          </a:p>
        </p:txBody>
      </p:sp>
      <p:sp>
        <p:nvSpPr>
          <p:cNvPr id="3" name="Content Placeholder 2"/>
          <p:cNvSpPr>
            <a:spLocks noGrp="1"/>
          </p:cNvSpPr>
          <p:nvPr>
            <p:ph sz="half" idx="1"/>
          </p:nvPr>
        </p:nvSpPr>
        <p:spPr>
          <a:xfrm>
            <a:off x="228600" y="742950"/>
            <a:ext cx="8495740" cy="3772294"/>
          </a:xfrm>
        </p:spPr>
        <p:txBody>
          <a:bodyPr/>
          <a:lstStyle/>
          <a:p>
            <a:r>
              <a:rPr lang="en-US" dirty="0" smtClean="0"/>
              <a:t>Consider two relations</a:t>
            </a:r>
          </a:p>
          <a:p>
            <a:pPr lvl="1"/>
            <a:r>
              <a:rPr lang="en-US" dirty="0" err="1" smtClean="0"/>
              <a:t>StarsIn</a:t>
            </a:r>
            <a:r>
              <a:rPr lang="en-US" dirty="0" smtClean="0"/>
              <a:t>(title, year, </a:t>
            </a:r>
            <a:r>
              <a:rPr lang="en-US" dirty="0" err="1" smtClean="0"/>
              <a:t>star_name</a:t>
            </a:r>
            <a:r>
              <a:rPr lang="en-US" dirty="0" smtClean="0"/>
              <a:t>)</a:t>
            </a:r>
          </a:p>
          <a:p>
            <a:pPr lvl="1"/>
            <a:r>
              <a:rPr lang="en-US" dirty="0" smtClean="0"/>
              <a:t>Movies(title, year, length, genre, </a:t>
            </a:r>
            <a:r>
              <a:rPr lang="en-US" dirty="0" err="1" smtClean="0"/>
              <a:t>studio_name</a:t>
            </a:r>
            <a:r>
              <a:rPr lang="en-US" dirty="0" smtClean="0"/>
              <a:t>, </a:t>
            </a:r>
            <a:r>
              <a:rPr lang="en-US" dirty="0" err="1" smtClean="0"/>
              <a:t>producer_no</a:t>
            </a:r>
            <a:r>
              <a:rPr lang="en-US" dirty="0" smtClean="0"/>
              <a:t>)</a:t>
            </a:r>
          </a:p>
          <a:p>
            <a:r>
              <a:rPr lang="en-US" dirty="0" smtClean="0"/>
              <a:t>Find everyone who starred in a comedy movie in 1996</a:t>
            </a:r>
          </a:p>
          <a:p>
            <a:pPr lvl="1"/>
            <a:r>
              <a:rPr lang="en-US" dirty="0" smtClean="0"/>
              <a:t>Query 1: </a:t>
            </a:r>
          </a:p>
          <a:p>
            <a:pPr marL="688975" lvl="2" indent="0">
              <a:buNone/>
            </a:pPr>
            <a:r>
              <a:rPr lang="en-US" dirty="0" smtClean="0"/>
              <a:t>SELECT </a:t>
            </a:r>
            <a:r>
              <a:rPr lang="en-US" dirty="0" err="1" smtClean="0"/>
              <a:t>star_name</a:t>
            </a:r>
            <a:r>
              <a:rPr lang="en-US" dirty="0" smtClean="0"/>
              <a:t>,  FROM </a:t>
            </a:r>
            <a:r>
              <a:rPr lang="en-US" dirty="0" err="1" smtClean="0"/>
              <a:t>StarsIn</a:t>
            </a:r>
            <a:r>
              <a:rPr lang="en-US" dirty="0" smtClean="0"/>
              <a:t> JOIN Movies ON</a:t>
            </a:r>
            <a:br>
              <a:rPr lang="en-US" dirty="0" smtClean="0"/>
            </a:br>
            <a:r>
              <a:rPr lang="en-US" dirty="0" smtClean="0"/>
              <a:t>	</a:t>
            </a:r>
            <a:r>
              <a:rPr lang="en-US" dirty="0" err="1" smtClean="0"/>
              <a:t>StarsIn.title</a:t>
            </a:r>
            <a:r>
              <a:rPr lang="en-US" dirty="0" smtClean="0"/>
              <a:t>=</a:t>
            </a:r>
            <a:r>
              <a:rPr lang="en-US" dirty="0" err="1" smtClean="0"/>
              <a:t>Movies.title</a:t>
            </a:r>
            <a:r>
              <a:rPr lang="en-US" dirty="0" smtClean="0"/>
              <a:t> AND </a:t>
            </a:r>
            <a:r>
              <a:rPr lang="en-US" dirty="0" err="1" smtClean="0"/>
              <a:t>StarsIn.year</a:t>
            </a:r>
            <a:r>
              <a:rPr lang="en-US" dirty="0" smtClean="0"/>
              <a:t>=</a:t>
            </a:r>
            <a:r>
              <a:rPr lang="en-US" dirty="0" err="1" smtClean="0"/>
              <a:t>Movies.year</a:t>
            </a:r>
            <a:r>
              <a:rPr lang="en-US" dirty="0" smtClean="0"/>
              <a:t/>
            </a:r>
            <a:br>
              <a:rPr lang="en-US" dirty="0" smtClean="0"/>
            </a:br>
            <a:r>
              <a:rPr lang="en-US" dirty="0" smtClean="0"/>
              <a:t>	WHERE </a:t>
            </a:r>
            <a:r>
              <a:rPr lang="en-US" dirty="0" err="1" smtClean="0"/>
              <a:t>StarsIn.year</a:t>
            </a:r>
            <a:r>
              <a:rPr lang="en-US" dirty="0" smtClean="0"/>
              <a:t>=1996 and </a:t>
            </a:r>
            <a:r>
              <a:rPr lang="en-US" dirty="0" err="1" smtClean="0"/>
              <a:t>Movies.genre</a:t>
            </a:r>
            <a:r>
              <a:rPr lang="en-US" dirty="0" smtClean="0"/>
              <a:t>=‘Comedy’</a:t>
            </a:r>
          </a:p>
          <a:p>
            <a:pPr marL="639762" lvl="1" indent="-285750"/>
            <a:r>
              <a:rPr lang="en-US" dirty="0" smtClean="0"/>
              <a:t>Query 2:</a:t>
            </a:r>
          </a:p>
          <a:p>
            <a:pPr marL="688975" lvl="2" indent="0">
              <a:buNone/>
            </a:pPr>
            <a:r>
              <a:rPr lang="en-US" dirty="0" smtClean="0"/>
              <a:t>SELECT </a:t>
            </a:r>
            <a:r>
              <a:rPr lang="en-US" dirty="0" err="1" smtClean="0"/>
              <a:t>star_name</a:t>
            </a:r>
            <a:r>
              <a:rPr lang="en-US" dirty="0" smtClean="0"/>
              <a:t> FROM</a:t>
            </a:r>
            <a:br>
              <a:rPr lang="en-US" dirty="0" smtClean="0"/>
            </a:br>
            <a:r>
              <a:rPr lang="en-US" dirty="0" smtClean="0"/>
              <a:t>	(SELECT </a:t>
            </a:r>
            <a:r>
              <a:rPr lang="en-US" dirty="0" err="1" smtClean="0"/>
              <a:t>star_name</a:t>
            </a:r>
            <a:r>
              <a:rPr lang="en-US" dirty="0" smtClean="0"/>
              <a:t>, title, year FROM </a:t>
            </a:r>
            <a:r>
              <a:rPr lang="en-US" dirty="0" err="1" smtClean="0"/>
              <a:t>StarsIn</a:t>
            </a:r>
            <a:r>
              <a:rPr lang="en-US" dirty="0" smtClean="0"/>
              <a:t> WHERE year=1996 as a) JOIN</a:t>
            </a:r>
          </a:p>
          <a:p>
            <a:pPr marL="688975" lvl="2" indent="0">
              <a:buNone/>
            </a:pPr>
            <a:r>
              <a:rPr lang="en-US" dirty="0"/>
              <a:t>	</a:t>
            </a:r>
            <a:r>
              <a:rPr lang="en-US" dirty="0" smtClean="0"/>
              <a:t>(SELECT title, year, genre FROM Movies WHERE year=1996 AND genre=‘Comedy’)</a:t>
            </a:r>
            <a:br>
              <a:rPr lang="en-US" dirty="0" smtClean="0"/>
            </a:br>
            <a:r>
              <a:rPr lang="en-US" dirty="0" smtClean="0"/>
              <a:t>	ON </a:t>
            </a:r>
            <a:r>
              <a:rPr lang="en-US" dirty="0" err="1" smtClean="0"/>
              <a:t>a.year</a:t>
            </a:r>
            <a:r>
              <a:rPr lang="en-US" dirty="0" smtClean="0"/>
              <a:t>=</a:t>
            </a:r>
            <a:r>
              <a:rPr lang="en-US" dirty="0" err="1" smtClean="0"/>
              <a:t>b.year</a:t>
            </a:r>
            <a:r>
              <a:rPr lang="en-US" dirty="0" smtClean="0"/>
              <a:t> and </a:t>
            </a:r>
            <a:r>
              <a:rPr lang="en-US" dirty="0" err="1" smtClean="0"/>
              <a:t>a.title</a:t>
            </a:r>
            <a:r>
              <a:rPr lang="en-US" dirty="0" smtClean="0"/>
              <a:t>=</a:t>
            </a:r>
            <a:r>
              <a:rPr lang="en-US" dirty="0" err="1" smtClean="0"/>
              <a:t>b.title</a:t>
            </a:r>
            <a:endParaRPr lang="en-US" dirty="0" smtClean="0"/>
          </a:p>
          <a:p>
            <a:pPr marL="974725" lvl="2" indent="-285750"/>
            <a:endParaRPr lang="en-US" dirty="0"/>
          </a:p>
        </p:txBody>
      </p:sp>
      <p:sp>
        <p:nvSpPr>
          <p:cNvPr id="4" name="TextBox 3"/>
          <p:cNvSpPr txBox="1"/>
          <p:nvPr/>
        </p:nvSpPr>
        <p:spPr>
          <a:xfrm>
            <a:off x="6414551" y="2475067"/>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These queries are</a:t>
            </a:r>
            <a:r>
              <a:rPr lang="en-US" sz="2000" dirty="0">
                <a:latin typeface="+mn-lt"/>
              </a:rPr>
              <a:t/>
            </a:r>
            <a:br>
              <a:rPr lang="en-US" sz="2000" dirty="0">
                <a:latin typeface="+mn-lt"/>
              </a:rPr>
            </a:br>
            <a:r>
              <a:rPr lang="en-US" sz="2000" dirty="0" smtClean="0">
                <a:latin typeface="+mn-lt"/>
              </a:rPr>
              <a:t>equivalent, but (2)</a:t>
            </a:r>
            <a:br>
              <a:rPr lang="en-US" sz="2000" dirty="0" smtClean="0">
                <a:latin typeface="+mn-lt"/>
              </a:rPr>
            </a:br>
            <a:r>
              <a:rPr lang="en-US" sz="2000" dirty="0" smtClean="0">
                <a:latin typeface="+mn-lt"/>
              </a:rPr>
              <a:t>is much more efficient.</a:t>
            </a:r>
          </a:p>
        </p:txBody>
      </p:sp>
    </p:spTree>
    <p:extLst>
      <p:ext uri="{BB962C8B-B14F-4D97-AF65-F5344CB8AC3E}">
        <p14:creationId xmlns:p14="http://schemas.microsoft.com/office/powerpoint/2010/main" val="1495902815"/>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Technique </a:t>
            </a:r>
            <a:r>
              <a:rPr lang="mr-IN" dirty="0" smtClean="0"/>
              <a:t>–</a:t>
            </a:r>
            <a:r>
              <a:rPr lang="en-US" dirty="0" smtClean="0"/>
              <a:t> </a:t>
            </a:r>
            <a:r>
              <a:rPr lang="en-US" dirty="0" err="1" smtClean="0"/>
              <a:t>SELECTion</a:t>
            </a:r>
            <a:r>
              <a:rPr lang="en-US" dirty="0" smtClean="0"/>
              <a:t> Pushing</a:t>
            </a:r>
            <a:endParaRPr lang="en-US" dirty="0"/>
          </a:p>
        </p:txBody>
      </p:sp>
      <p:sp>
        <p:nvSpPr>
          <p:cNvPr id="3" name="Content Placeholder 2"/>
          <p:cNvSpPr>
            <a:spLocks noGrp="1"/>
          </p:cNvSpPr>
          <p:nvPr>
            <p:ph sz="half" idx="1"/>
          </p:nvPr>
        </p:nvSpPr>
        <p:spPr/>
        <p:txBody>
          <a:bodyPr/>
          <a:lstStyle/>
          <a:p>
            <a:r>
              <a:rPr lang="en-US" dirty="0" smtClean="0"/>
              <a:t>Consider two relations</a:t>
            </a:r>
          </a:p>
          <a:p>
            <a:pPr lvl="1"/>
            <a:r>
              <a:rPr lang="en-US" dirty="0" err="1" smtClean="0"/>
              <a:t>StarsIn</a:t>
            </a:r>
            <a:r>
              <a:rPr lang="en-US" dirty="0" smtClean="0"/>
              <a:t>(title, year, </a:t>
            </a:r>
            <a:r>
              <a:rPr lang="en-US" dirty="0" err="1" smtClean="0"/>
              <a:t>star_name</a:t>
            </a:r>
            <a:r>
              <a:rPr lang="en-US" dirty="0" smtClean="0"/>
              <a:t>)</a:t>
            </a:r>
          </a:p>
          <a:p>
            <a:pPr lvl="1"/>
            <a:r>
              <a:rPr lang="en-US" dirty="0" smtClean="0"/>
              <a:t>Movies(title, year, length, genre, </a:t>
            </a:r>
            <a:r>
              <a:rPr lang="en-US" dirty="0" err="1" smtClean="0"/>
              <a:t>studio_name</a:t>
            </a:r>
            <a:r>
              <a:rPr lang="en-US" dirty="0" smtClean="0"/>
              <a:t>, </a:t>
            </a:r>
            <a:r>
              <a:rPr lang="en-US" dirty="0" err="1" smtClean="0"/>
              <a:t>producer_no</a:t>
            </a:r>
            <a:r>
              <a:rPr lang="en-US" dirty="0" smtClean="0"/>
              <a:t>)</a:t>
            </a:r>
          </a:p>
          <a:p>
            <a:r>
              <a:rPr lang="en-US" dirty="0" smtClean="0"/>
              <a:t>Find everyone who starred in a comedy movie in 1996</a:t>
            </a:r>
          </a:p>
          <a:p>
            <a:pPr lvl="1"/>
            <a:r>
              <a:rPr lang="en-US" dirty="0" smtClean="0"/>
              <a:t>Query 1: </a:t>
            </a:r>
          </a:p>
          <a:p>
            <a:pPr marL="688975" lvl="2" indent="0">
              <a:buNone/>
            </a:pPr>
            <a:r>
              <a:rPr lang="en-US" dirty="0" smtClean="0"/>
              <a:t>SELECT </a:t>
            </a:r>
            <a:r>
              <a:rPr lang="en-US" dirty="0" err="1" smtClean="0"/>
              <a:t>star_name</a:t>
            </a:r>
            <a:r>
              <a:rPr lang="en-US" dirty="0" smtClean="0"/>
              <a:t>,  FROM </a:t>
            </a:r>
            <a:r>
              <a:rPr lang="en-US" dirty="0" err="1" smtClean="0"/>
              <a:t>StarsIn</a:t>
            </a:r>
            <a:r>
              <a:rPr lang="en-US" dirty="0" smtClean="0"/>
              <a:t> JOIN Movies ON</a:t>
            </a:r>
            <a:br>
              <a:rPr lang="en-US" dirty="0" smtClean="0"/>
            </a:br>
            <a:r>
              <a:rPr lang="en-US" dirty="0" smtClean="0"/>
              <a:t>	</a:t>
            </a:r>
            <a:r>
              <a:rPr lang="en-US" dirty="0" err="1" smtClean="0"/>
              <a:t>StarsIn.title</a:t>
            </a:r>
            <a:r>
              <a:rPr lang="en-US" dirty="0" smtClean="0"/>
              <a:t>=</a:t>
            </a:r>
            <a:r>
              <a:rPr lang="en-US" dirty="0" err="1" smtClean="0"/>
              <a:t>Movies.title</a:t>
            </a:r>
            <a:r>
              <a:rPr lang="en-US" dirty="0" smtClean="0"/>
              <a:t> AND </a:t>
            </a:r>
            <a:r>
              <a:rPr lang="en-US" dirty="0" err="1" smtClean="0"/>
              <a:t>StarsIn.year</a:t>
            </a:r>
            <a:r>
              <a:rPr lang="en-US" dirty="0" smtClean="0"/>
              <a:t>=</a:t>
            </a:r>
            <a:r>
              <a:rPr lang="en-US" dirty="0" err="1" smtClean="0"/>
              <a:t>Movies.year</a:t>
            </a:r>
            <a:r>
              <a:rPr lang="en-US" dirty="0" smtClean="0"/>
              <a:t/>
            </a:r>
            <a:br>
              <a:rPr lang="en-US" dirty="0" smtClean="0"/>
            </a:br>
            <a:r>
              <a:rPr lang="en-US" dirty="0" smtClean="0"/>
              <a:t>	WHERE </a:t>
            </a:r>
            <a:r>
              <a:rPr lang="en-US" dirty="0" err="1" smtClean="0"/>
              <a:t>StarsIn.year</a:t>
            </a:r>
            <a:r>
              <a:rPr lang="en-US" dirty="0" smtClean="0"/>
              <a:t>=1996 and </a:t>
            </a:r>
            <a:r>
              <a:rPr lang="en-US" dirty="0" err="1" smtClean="0"/>
              <a:t>Movies.genre</a:t>
            </a:r>
            <a:r>
              <a:rPr lang="en-US" dirty="0" smtClean="0"/>
              <a:t>=‘Comedy’</a:t>
            </a:r>
          </a:p>
          <a:p>
            <a:pPr marL="639762" lvl="1" indent="-285750"/>
            <a:r>
              <a:rPr lang="en-US" dirty="0" smtClean="0"/>
              <a:t>Query 2:</a:t>
            </a:r>
          </a:p>
          <a:p>
            <a:pPr marL="688975" lvl="2" indent="0">
              <a:buNone/>
            </a:pPr>
            <a:r>
              <a:rPr lang="en-US" dirty="0" smtClean="0"/>
              <a:t>SELECT </a:t>
            </a:r>
            <a:r>
              <a:rPr lang="en-US" dirty="0" err="1" smtClean="0"/>
              <a:t>star_name</a:t>
            </a:r>
            <a:r>
              <a:rPr lang="en-US" dirty="0" smtClean="0"/>
              <a:t> FROM</a:t>
            </a:r>
            <a:br>
              <a:rPr lang="en-US" dirty="0" smtClean="0"/>
            </a:br>
            <a:r>
              <a:rPr lang="en-US" dirty="0" smtClean="0"/>
              <a:t>	(SELECT </a:t>
            </a:r>
            <a:r>
              <a:rPr lang="en-US" dirty="0" err="1" smtClean="0"/>
              <a:t>star_name</a:t>
            </a:r>
            <a:r>
              <a:rPr lang="en-US" dirty="0" smtClean="0"/>
              <a:t>, title, year FROM </a:t>
            </a:r>
            <a:r>
              <a:rPr lang="en-US" dirty="0" err="1" smtClean="0"/>
              <a:t>StarsIn</a:t>
            </a:r>
            <a:r>
              <a:rPr lang="en-US" dirty="0" smtClean="0"/>
              <a:t> WHERE year=1996 as a) JOIN</a:t>
            </a:r>
          </a:p>
          <a:p>
            <a:pPr marL="688975" lvl="2" indent="0">
              <a:buNone/>
            </a:pPr>
            <a:r>
              <a:rPr lang="en-US" dirty="0"/>
              <a:t>	</a:t>
            </a:r>
            <a:r>
              <a:rPr lang="en-US" dirty="0" smtClean="0"/>
              <a:t>(SELECT title, year, genre FROM Movies WHERE year=1996 AND genre=‘Comedy’)</a:t>
            </a:r>
            <a:br>
              <a:rPr lang="en-US" dirty="0" smtClean="0"/>
            </a:br>
            <a:r>
              <a:rPr lang="en-US" dirty="0" smtClean="0"/>
              <a:t>	ON </a:t>
            </a:r>
            <a:r>
              <a:rPr lang="en-US" dirty="0" err="1" smtClean="0"/>
              <a:t>a.year</a:t>
            </a:r>
            <a:r>
              <a:rPr lang="en-US" dirty="0" smtClean="0"/>
              <a:t>=</a:t>
            </a:r>
            <a:r>
              <a:rPr lang="en-US" dirty="0" err="1" smtClean="0"/>
              <a:t>b.year</a:t>
            </a:r>
            <a:r>
              <a:rPr lang="en-US" dirty="0" smtClean="0"/>
              <a:t> and </a:t>
            </a:r>
            <a:r>
              <a:rPr lang="en-US" dirty="0" err="1" smtClean="0"/>
              <a:t>a.title</a:t>
            </a:r>
            <a:r>
              <a:rPr lang="en-US" dirty="0" smtClean="0"/>
              <a:t>=</a:t>
            </a:r>
            <a:r>
              <a:rPr lang="en-US" dirty="0" err="1" smtClean="0"/>
              <a:t>b.title</a:t>
            </a:r>
            <a:endParaRPr lang="en-US" dirty="0" smtClean="0"/>
          </a:p>
          <a:p>
            <a:pPr marL="974725" lvl="2" indent="-285750"/>
            <a:endParaRPr lang="en-US" dirty="0"/>
          </a:p>
        </p:txBody>
      </p:sp>
      <p:sp>
        <p:nvSpPr>
          <p:cNvPr id="4" name="TextBox 3"/>
          <p:cNvSpPr txBox="1"/>
          <p:nvPr/>
        </p:nvSpPr>
        <p:spPr>
          <a:xfrm>
            <a:off x="6414551" y="2475067"/>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These queries are</a:t>
            </a:r>
            <a:r>
              <a:rPr lang="en-US" sz="2000" dirty="0">
                <a:latin typeface="+mn-lt"/>
              </a:rPr>
              <a:t/>
            </a:r>
            <a:br>
              <a:rPr lang="en-US" sz="2000" dirty="0">
                <a:latin typeface="+mn-lt"/>
              </a:rPr>
            </a:br>
            <a:r>
              <a:rPr lang="en-US" sz="2000" dirty="0" smtClean="0">
                <a:latin typeface="+mn-lt"/>
              </a:rPr>
              <a:t>equivalent, but (2)</a:t>
            </a:r>
            <a:br>
              <a:rPr lang="en-US" sz="2000" dirty="0" smtClean="0">
                <a:latin typeface="+mn-lt"/>
              </a:rPr>
            </a:br>
            <a:r>
              <a:rPr lang="en-US" sz="2000" dirty="0" smtClean="0">
                <a:latin typeface="+mn-lt"/>
              </a:rPr>
              <a:t>is much more efficient.</a:t>
            </a:r>
          </a:p>
        </p:txBody>
      </p:sp>
      <p:sp>
        <p:nvSpPr>
          <p:cNvPr id="5" name="Rounded Rectangle 4"/>
          <p:cNvSpPr/>
          <p:nvPr/>
        </p:nvSpPr>
        <p:spPr>
          <a:xfrm>
            <a:off x="282635" y="583970"/>
            <a:ext cx="8566483" cy="3999605"/>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SELECT on a JOIN of table R and table S compares O(#(R)*#(S)) tuples</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Have to load relevant blocks</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Compare the tuples to compute the JOIN</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Scan the JOIN to apply the SELECT</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Pushing the SELECT(s) through the JOINs</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May vastly reduce the size of the table to JOIN</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Only JOIN tuples that could be selected in the WHERE clause.</a:t>
            </a:r>
            <a:br>
              <a:rPr lang="en-US" sz="1800" dirty="0" smtClean="0">
                <a:solidFill>
                  <a:schemeClr val="bg1"/>
                </a:solidFill>
                <a:latin typeface="+mn-lt"/>
              </a:rPr>
            </a:br>
            <a:endParaRPr lang="en-US" sz="1800" dirty="0" smtClean="0">
              <a:solidFill>
                <a:schemeClr val="bg1"/>
              </a:solidFill>
              <a:latin typeface="+mn-lt"/>
            </a:endParaRPr>
          </a:p>
          <a:p>
            <a:pPr>
              <a:lnSpc>
                <a:spcPct val="90000"/>
              </a:lnSpc>
              <a:spcBef>
                <a:spcPts val="600"/>
              </a:spcBef>
              <a:spcAft>
                <a:spcPts val="0"/>
              </a:spcAft>
            </a:pPr>
            <a:r>
              <a:rPr lang="en-US" sz="2000" dirty="0" smtClean="0">
                <a:solidFill>
                  <a:schemeClr val="bg1"/>
                </a:solidFill>
                <a:latin typeface="+mn-lt"/>
              </a:rPr>
              <a:t>You can also push project through JOIN, but this reduces the size of the data, not the number of tuples examined.</a:t>
            </a:r>
          </a:p>
        </p:txBody>
      </p:sp>
    </p:spTree>
    <p:extLst>
      <p:ext uri="{BB962C8B-B14F-4D97-AF65-F5344CB8AC3E}">
        <p14:creationId xmlns:p14="http://schemas.microsoft.com/office/powerpoint/2010/main" val="1047556276"/>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331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3316" name="Rectangle 4"/>
          <p:cNvSpPr>
            <a:spLocks noGrp="1" noChangeArrowheads="1"/>
          </p:cNvSpPr>
          <p:nvPr>
            <p:ph type="title"/>
          </p:nvPr>
        </p:nvSpPr>
        <p:spPr>
          <a:xfrm>
            <a:off x="1371600" y="0"/>
            <a:ext cx="5829300" cy="828675"/>
          </a:xfrm>
        </p:spPr>
        <p:txBody>
          <a:bodyPr/>
          <a:lstStyle/>
          <a:p>
            <a:pPr>
              <a:defRPr/>
            </a:pPr>
            <a:r>
              <a:rPr lang="en-US" altLang="en-US" smtClean="0"/>
              <a:t>A Note on Complex Selections</a:t>
            </a:r>
          </a:p>
        </p:txBody>
      </p:sp>
      <p:sp>
        <p:nvSpPr>
          <p:cNvPr id="13317" name="Rectangle 5"/>
          <p:cNvSpPr>
            <a:spLocks noGrp="1" noChangeArrowheads="1"/>
          </p:cNvSpPr>
          <p:nvPr>
            <p:ph type="body" idx="1"/>
          </p:nvPr>
        </p:nvSpPr>
        <p:spPr>
          <a:xfrm>
            <a:off x="1314450" y="1828800"/>
            <a:ext cx="6686550" cy="3314700"/>
          </a:xfrm>
        </p:spPr>
        <p:txBody>
          <a:bodyPr/>
          <a:lstStyle/>
          <a:p>
            <a:pPr>
              <a:defRPr/>
            </a:pPr>
            <a:r>
              <a:rPr lang="en-US" altLang="en-US" smtClean="0"/>
              <a:t>Selection conditions are first converted to </a:t>
            </a:r>
            <a:r>
              <a:rPr lang="en-US" altLang="en-US" i="1" u="sng" smtClean="0">
                <a:solidFill>
                  <a:schemeClr val="folHlink"/>
                </a:solidFill>
              </a:rPr>
              <a:t>conjunctive normal form </a:t>
            </a:r>
            <a:r>
              <a:rPr lang="en-US" altLang="en-US" u="sng" smtClean="0">
                <a:solidFill>
                  <a:schemeClr val="folHlink"/>
                </a:solidFill>
              </a:rPr>
              <a:t>(CNF)</a:t>
            </a:r>
            <a:r>
              <a:rPr lang="en-US" altLang="en-US" smtClean="0">
                <a:solidFill>
                  <a:schemeClr val="folHlink"/>
                </a:solidFill>
              </a:rPr>
              <a:t>:                     </a:t>
            </a:r>
          </a:p>
          <a:p>
            <a:pPr>
              <a:buFont typeface="Wingdings" charset="2"/>
              <a:buNone/>
              <a:defRPr/>
            </a:pPr>
            <a:r>
              <a:rPr lang="en-US" altLang="en-US" smtClean="0">
                <a:solidFill>
                  <a:schemeClr val="folHlink"/>
                </a:solidFill>
              </a:rPr>
              <a:t>    </a:t>
            </a:r>
            <a:r>
              <a:rPr lang="en-US" altLang="en-US" i="1" smtClean="0">
                <a:solidFill>
                  <a:schemeClr val="accent2"/>
                </a:solidFill>
              </a:rPr>
              <a:t>(day&lt;8/9/94 </a:t>
            </a:r>
            <a:r>
              <a:rPr lang="en-US" altLang="en-US" sz="1800" i="1">
                <a:solidFill>
                  <a:schemeClr val="accent2"/>
                </a:solidFill>
              </a:rPr>
              <a:t>OR</a:t>
            </a:r>
            <a:r>
              <a:rPr lang="en-US" altLang="en-US" i="1" smtClean="0">
                <a:solidFill>
                  <a:schemeClr val="accent2"/>
                </a:solidFill>
              </a:rPr>
              <a:t> bid=5 </a:t>
            </a:r>
            <a:r>
              <a:rPr lang="en-US" altLang="en-US" sz="1800" i="1">
                <a:solidFill>
                  <a:schemeClr val="accent2"/>
                </a:solidFill>
              </a:rPr>
              <a:t>OR</a:t>
            </a:r>
            <a:r>
              <a:rPr lang="en-US" altLang="en-US" i="1" smtClean="0">
                <a:solidFill>
                  <a:schemeClr val="accent2"/>
                </a:solidFill>
              </a:rPr>
              <a:t> sid=3 ) </a:t>
            </a:r>
            <a:r>
              <a:rPr lang="en-US" altLang="en-US" sz="1800" i="1">
                <a:solidFill>
                  <a:schemeClr val="folHlink"/>
                </a:solidFill>
              </a:rPr>
              <a:t>AND</a:t>
            </a:r>
            <a:r>
              <a:rPr lang="en-US" altLang="en-US" i="1" smtClean="0">
                <a:solidFill>
                  <a:schemeClr val="folHlink"/>
                </a:solidFill>
              </a:rPr>
              <a:t>     </a:t>
            </a:r>
            <a:r>
              <a:rPr lang="en-US" altLang="en-US" i="1" smtClean="0">
                <a:solidFill>
                  <a:schemeClr val="accent2"/>
                </a:solidFill>
              </a:rPr>
              <a:t>      (rname=‘Paul’ </a:t>
            </a:r>
            <a:r>
              <a:rPr lang="en-US" altLang="en-US" sz="1800" i="1">
                <a:solidFill>
                  <a:schemeClr val="accent2"/>
                </a:solidFill>
              </a:rPr>
              <a:t>OR</a:t>
            </a:r>
            <a:r>
              <a:rPr lang="en-US" altLang="en-US" i="1" smtClean="0">
                <a:solidFill>
                  <a:schemeClr val="accent2"/>
                </a:solidFill>
              </a:rPr>
              <a:t> bid=5 </a:t>
            </a:r>
            <a:r>
              <a:rPr lang="en-US" altLang="en-US" sz="1800" i="1">
                <a:solidFill>
                  <a:schemeClr val="accent2"/>
                </a:solidFill>
              </a:rPr>
              <a:t>OR</a:t>
            </a:r>
            <a:r>
              <a:rPr lang="en-US" altLang="en-US" i="1" smtClean="0">
                <a:solidFill>
                  <a:schemeClr val="accent2"/>
                </a:solidFill>
              </a:rPr>
              <a:t> sid=3) </a:t>
            </a:r>
            <a:endParaRPr lang="en-US" altLang="en-US" i="1" smtClean="0"/>
          </a:p>
          <a:p>
            <a:pPr>
              <a:defRPr/>
            </a:pPr>
            <a:r>
              <a:rPr lang="en-US" altLang="en-US" smtClean="0"/>
              <a:t>We only discuss case with no ORs; see text if you are curious about the general case.</a:t>
            </a:r>
          </a:p>
        </p:txBody>
      </p:sp>
      <p:sp>
        <p:nvSpPr>
          <p:cNvPr id="13318" name="Rectangle 6"/>
          <p:cNvSpPr>
            <a:spLocks noChangeArrowheads="1"/>
          </p:cNvSpPr>
          <p:nvPr/>
        </p:nvSpPr>
        <p:spPr bwMode="auto">
          <a:xfrm>
            <a:off x="1485900" y="971550"/>
            <a:ext cx="5989622" cy="3904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spcBef>
                <a:spcPct val="20000"/>
              </a:spcBef>
              <a:defRPr/>
            </a:pPr>
            <a:r>
              <a:rPr lang="en-US" altLang="en-US" sz="2100" i="1">
                <a:solidFill>
                  <a:srgbClr val="005400"/>
                </a:solidFill>
                <a:latin typeface="Book Antiqua" charset="0"/>
                <a:ea typeface=""/>
              </a:rPr>
              <a:t> </a:t>
            </a:r>
            <a:r>
              <a:rPr lang="en-US" altLang="en-US" sz="2100" i="1">
                <a:solidFill>
                  <a:srgbClr val="FC0128"/>
                </a:solidFill>
                <a:latin typeface="Book Antiqua" charset="0"/>
                <a:ea typeface=""/>
              </a:rPr>
              <a:t>(day&lt;8/9/94 </a:t>
            </a:r>
            <a:r>
              <a:rPr lang="en-US" altLang="en-US" i="1">
                <a:solidFill>
                  <a:srgbClr val="FC0128"/>
                </a:solidFill>
                <a:latin typeface="Book Antiqua" charset="0"/>
                <a:ea typeface=""/>
              </a:rPr>
              <a:t>AND</a:t>
            </a:r>
            <a:r>
              <a:rPr lang="en-US" altLang="en-US" sz="2100" i="1">
                <a:solidFill>
                  <a:srgbClr val="FC0128"/>
                </a:solidFill>
                <a:latin typeface="Book Antiqua" charset="0"/>
                <a:ea typeface=""/>
              </a:rPr>
              <a:t> rname=‘Paul’) </a:t>
            </a:r>
            <a:r>
              <a:rPr lang="en-US" altLang="en-US" i="1">
                <a:solidFill>
                  <a:srgbClr val="FC0128"/>
                </a:solidFill>
                <a:latin typeface="Book Antiqua" charset="0"/>
                <a:ea typeface=""/>
              </a:rPr>
              <a:t>OR</a:t>
            </a:r>
            <a:r>
              <a:rPr lang="en-US" altLang="en-US" sz="2100" i="1">
                <a:solidFill>
                  <a:srgbClr val="FC0128"/>
                </a:solidFill>
                <a:latin typeface="Book Antiqua" charset="0"/>
                <a:ea typeface=""/>
              </a:rPr>
              <a:t> bid=5 </a:t>
            </a:r>
            <a:r>
              <a:rPr lang="en-US" altLang="en-US" i="1">
                <a:solidFill>
                  <a:srgbClr val="FC0128"/>
                </a:solidFill>
                <a:latin typeface="Book Antiqua" charset="0"/>
                <a:ea typeface=""/>
              </a:rPr>
              <a:t>OR</a:t>
            </a:r>
            <a:r>
              <a:rPr lang="en-US" altLang="en-US" sz="2100" i="1">
                <a:solidFill>
                  <a:srgbClr val="FC0128"/>
                </a:solidFill>
                <a:latin typeface="Book Antiqua" charset="0"/>
                <a:ea typeface=""/>
              </a:rPr>
              <a:t> sid=3</a:t>
            </a:r>
          </a:p>
        </p:txBody>
      </p:sp>
      <p:sp>
        <p:nvSpPr>
          <p:cNvPr id="13319" name="Rectangle 7"/>
          <p:cNvSpPr>
            <a:spLocks noChangeArrowheads="1"/>
          </p:cNvSpPr>
          <p:nvPr/>
        </p:nvSpPr>
        <p:spPr bwMode="auto">
          <a:xfrm>
            <a:off x="1314450" y="742950"/>
            <a:ext cx="66865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defTabSz="685800" eaLnBrk="0" hangingPunct="0">
              <a:spcBef>
                <a:spcPct val="20000"/>
              </a:spcBef>
              <a:buClr>
                <a:srgbClr val="005400"/>
              </a:buClr>
              <a:buSzPct val="75000"/>
              <a:buFont typeface="Wingdings" charset="2"/>
              <a:buChar char="v"/>
              <a:defRPr/>
            </a:pPr>
            <a:endParaRPr lang="en-US" altLang="en-US" smtClean="0">
              <a:solidFill>
                <a:srgbClr val="005400"/>
              </a:solidFill>
              <a:ea typeface=""/>
            </a:endParaRPr>
          </a:p>
        </p:txBody>
      </p:sp>
    </p:spTree>
    <p:extLst>
      <p:ext uri="{BB962C8B-B14F-4D97-AF65-F5344CB8AC3E}">
        <p14:creationId xmlns:p14="http://schemas.microsoft.com/office/powerpoint/2010/main" val="5886099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133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autoUpdateAnimBg="0"/>
      <p:bldP spid="13319"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536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5364" name="Rectangle 4"/>
          <p:cNvSpPr>
            <a:spLocks noGrp="1" noChangeArrowheads="1"/>
          </p:cNvSpPr>
          <p:nvPr>
            <p:ph type="title"/>
          </p:nvPr>
        </p:nvSpPr>
        <p:spPr>
          <a:xfrm>
            <a:off x="1143000" y="66675"/>
            <a:ext cx="6057900" cy="828675"/>
          </a:xfrm>
        </p:spPr>
        <p:txBody>
          <a:bodyPr/>
          <a:lstStyle/>
          <a:p>
            <a:pPr>
              <a:defRPr/>
            </a:pPr>
            <a:r>
              <a:rPr lang="en-US" altLang="en-US" smtClean="0"/>
              <a:t>One Approach to Selections</a:t>
            </a:r>
          </a:p>
        </p:txBody>
      </p:sp>
      <p:sp>
        <p:nvSpPr>
          <p:cNvPr id="15365" name="Rectangle 5"/>
          <p:cNvSpPr>
            <a:spLocks noGrp="1" noChangeArrowheads="1"/>
          </p:cNvSpPr>
          <p:nvPr>
            <p:ph type="body" idx="1"/>
          </p:nvPr>
        </p:nvSpPr>
        <p:spPr>
          <a:xfrm>
            <a:off x="838200" y="895350"/>
            <a:ext cx="6743700" cy="3714750"/>
          </a:xfrm>
        </p:spPr>
        <p:txBody>
          <a:bodyPr/>
          <a:lstStyle/>
          <a:p>
            <a:pPr>
              <a:defRPr/>
            </a:pPr>
            <a:r>
              <a:rPr lang="en-US" altLang="en-US" smtClean="0"/>
              <a:t>Find the </a:t>
            </a:r>
            <a:r>
              <a:rPr lang="en-US" altLang="en-US" i="1" smtClean="0">
                <a:solidFill>
                  <a:schemeClr val="accent2"/>
                </a:solidFill>
              </a:rPr>
              <a:t>most selective access path</a:t>
            </a:r>
            <a:r>
              <a:rPr lang="en-US" altLang="en-US" smtClean="0"/>
              <a:t>, retrieve tuples using it, and apply any remaining terms that don’t </a:t>
            </a:r>
            <a:r>
              <a:rPr lang="en-US" altLang="en-US" smtClean="0">
                <a:solidFill>
                  <a:schemeClr val="accent2"/>
                </a:solidFill>
              </a:rPr>
              <a:t>match</a:t>
            </a:r>
            <a:r>
              <a:rPr lang="en-US" altLang="en-US" smtClean="0"/>
              <a:t> the index:</a:t>
            </a:r>
          </a:p>
          <a:p>
            <a:pPr lvl="1">
              <a:buSzPct val="75000"/>
              <a:defRPr/>
            </a:pPr>
            <a:r>
              <a:rPr lang="en-US" altLang="en-US" i="1" dirty="0" smtClean="0">
                <a:solidFill>
                  <a:schemeClr val="accent2"/>
                </a:solidFill>
              </a:rPr>
              <a:t>Most selective access path: </a:t>
            </a:r>
            <a:r>
              <a:rPr lang="en-US" altLang="en-US" dirty="0" smtClean="0"/>
              <a:t>An index or file scan that we estimate will require the fewest page I/</a:t>
            </a:r>
            <a:r>
              <a:rPr lang="en-US" altLang="en-US" dirty="0" err="1" smtClean="0"/>
              <a:t>Os</a:t>
            </a:r>
            <a:r>
              <a:rPr lang="en-US" altLang="en-US" dirty="0" smtClean="0"/>
              <a:t>.</a:t>
            </a:r>
          </a:p>
          <a:p>
            <a:pPr lvl="1">
              <a:buSzPct val="75000"/>
              <a:defRPr/>
            </a:pPr>
            <a:r>
              <a:rPr lang="en-US" altLang="en-US" dirty="0" smtClean="0"/>
              <a:t>Terms that match this index reduce the number of tuples </a:t>
            </a:r>
            <a:r>
              <a:rPr lang="en-US" altLang="en-US" i="1" dirty="0" smtClean="0"/>
              <a:t>retrieved</a:t>
            </a:r>
            <a:r>
              <a:rPr lang="en-US" altLang="en-US" dirty="0" smtClean="0"/>
              <a:t>; other terms are used to discard some retrieved tuples, but do not affect number of tuples/pages fetched.</a:t>
            </a:r>
          </a:p>
          <a:p>
            <a:pPr lvl="1">
              <a:buSzPct val="75000"/>
              <a:defRPr/>
            </a:pPr>
            <a:r>
              <a:rPr lang="en-US" altLang="en-US" dirty="0" smtClean="0"/>
              <a:t>Consider </a:t>
            </a:r>
            <a:r>
              <a:rPr lang="en-US" altLang="en-US" i="1" dirty="0" smtClean="0">
                <a:solidFill>
                  <a:schemeClr val="accent2"/>
                </a:solidFill>
              </a:rPr>
              <a:t>day&lt;8/9/94 AND bid=5 AND </a:t>
            </a:r>
            <a:r>
              <a:rPr lang="en-US" altLang="en-US" i="1" dirty="0" err="1" smtClean="0">
                <a:solidFill>
                  <a:schemeClr val="accent2"/>
                </a:solidFill>
              </a:rPr>
              <a:t>sid</a:t>
            </a:r>
            <a:r>
              <a:rPr lang="en-US" altLang="en-US" i="1" dirty="0" smtClean="0">
                <a:solidFill>
                  <a:schemeClr val="accent2"/>
                </a:solidFill>
              </a:rPr>
              <a:t>=3</a:t>
            </a:r>
            <a:r>
              <a:rPr lang="en-US" altLang="en-US" i="1" dirty="0" smtClean="0"/>
              <a:t>.</a:t>
            </a:r>
            <a:r>
              <a:rPr lang="en-US" altLang="en-US" dirty="0" smtClean="0"/>
              <a:t> A B+ tree index on </a:t>
            </a:r>
            <a:r>
              <a:rPr lang="en-US" altLang="en-US" i="1" dirty="0" smtClean="0"/>
              <a:t> day </a:t>
            </a:r>
            <a:r>
              <a:rPr lang="en-US" altLang="en-US" dirty="0" smtClean="0"/>
              <a:t>can be used; then, </a:t>
            </a:r>
            <a:r>
              <a:rPr lang="en-US" altLang="en-US" i="1" dirty="0" smtClean="0"/>
              <a:t>bid=5</a:t>
            </a:r>
            <a:r>
              <a:rPr lang="en-US" altLang="en-US" dirty="0" smtClean="0"/>
              <a:t> and </a:t>
            </a:r>
            <a:r>
              <a:rPr lang="en-US" altLang="en-US" i="1" dirty="0" err="1" smtClean="0"/>
              <a:t>sid</a:t>
            </a:r>
            <a:r>
              <a:rPr lang="en-US" altLang="en-US" i="1" dirty="0" smtClean="0"/>
              <a:t>=3 </a:t>
            </a:r>
            <a:r>
              <a:rPr lang="en-US" altLang="en-US" dirty="0" smtClean="0"/>
              <a:t>must be checked for each retrieved tuple.  Similarly, a hash index on &lt;</a:t>
            </a:r>
            <a:r>
              <a:rPr lang="en-US" altLang="en-US" i="1" dirty="0" smtClean="0"/>
              <a:t>bid, </a:t>
            </a:r>
            <a:r>
              <a:rPr lang="en-US" altLang="en-US" i="1" dirty="0" err="1" smtClean="0"/>
              <a:t>sid</a:t>
            </a:r>
            <a:r>
              <a:rPr lang="en-US" altLang="en-US" dirty="0" smtClean="0"/>
              <a:t>&gt; could be used; </a:t>
            </a:r>
            <a:r>
              <a:rPr lang="en-US" altLang="en-US" i="1" dirty="0" smtClean="0"/>
              <a:t>day&lt;8/9/94</a:t>
            </a:r>
            <a:r>
              <a:rPr lang="en-US" altLang="en-US" dirty="0" smtClean="0"/>
              <a:t> must then be checked.</a:t>
            </a:r>
            <a:r>
              <a:rPr lang="en-US" altLang="en-US" i="1" dirty="0" smtClean="0"/>
              <a:t> </a:t>
            </a:r>
          </a:p>
        </p:txBody>
      </p:sp>
    </p:spTree>
    <p:extLst>
      <p:ext uri="{BB962C8B-B14F-4D97-AF65-F5344CB8AC3E}">
        <p14:creationId xmlns:p14="http://schemas.microsoft.com/office/powerpoint/2010/main" val="476191089"/>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36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536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53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741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7412" name="Rectangle 4"/>
          <p:cNvSpPr>
            <a:spLocks noGrp="1" noChangeArrowheads="1"/>
          </p:cNvSpPr>
          <p:nvPr>
            <p:ph type="title"/>
          </p:nvPr>
        </p:nvSpPr>
        <p:spPr>
          <a:xfrm>
            <a:off x="1771650" y="85725"/>
            <a:ext cx="5829300" cy="828675"/>
          </a:xfrm>
        </p:spPr>
        <p:txBody>
          <a:bodyPr/>
          <a:lstStyle/>
          <a:p>
            <a:pPr>
              <a:defRPr/>
            </a:pPr>
            <a:r>
              <a:rPr lang="en-US" altLang="en-US" smtClean="0"/>
              <a:t>Using an Index for Selections</a:t>
            </a:r>
          </a:p>
        </p:txBody>
      </p:sp>
      <p:sp>
        <p:nvSpPr>
          <p:cNvPr id="17413" name="Rectangle 5"/>
          <p:cNvSpPr>
            <a:spLocks noGrp="1" noChangeArrowheads="1"/>
          </p:cNvSpPr>
          <p:nvPr>
            <p:ph type="body" idx="1"/>
          </p:nvPr>
        </p:nvSpPr>
        <p:spPr>
          <a:xfrm>
            <a:off x="1428750" y="971550"/>
            <a:ext cx="6343650" cy="3657600"/>
          </a:xfrm>
        </p:spPr>
        <p:txBody>
          <a:bodyPr/>
          <a:lstStyle/>
          <a:p>
            <a:pPr>
              <a:defRPr/>
            </a:pPr>
            <a:r>
              <a:rPr lang="en-US" altLang="en-US" dirty="0" smtClean="0"/>
              <a:t>Cost depends on #qualifying tuples, and clustering.</a:t>
            </a:r>
          </a:p>
          <a:p>
            <a:pPr lvl="1">
              <a:buSzPct val="75000"/>
              <a:defRPr/>
            </a:pPr>
            <a:r>
              <a:rPr lang="en-US" altLang="en-US" dirty="0" smtClean="0"/>
              <a:t>Cost of finding qualifying data entries (typically small) plus cost of retrieving records (could be large w/o clustering).</a:t>
            </a:r>
          </a:p>
          <a:p>
            <a:pPr lvl="1">
              <a:buSzPct val="75000"/>
              <a:defRPr/>
            </a:pPr>
            <a:r>
              <a:rPr lang="en-US" altLang="en-US" dirty="0" smtClean="0"/>
              <a:t>In example, assuming uniform distribution of names, about 10% of tuples qualify (100 pages, 10000 tuples).  With a clustered index, cost is little more than 100 I/</a:t>
            </a:r>
            <a:r>
              <a:rPr lang="en-US" altLang="en-US" dirty="0" err="1" smtClean="0"/>
              <a:t>Os</a:t>
            </a:r>
            <a:r>
              <a:rPr lang="en-US" altLang="en-US" dirty="0" smtClean="0"/>
              <a:t>; if </a:t>
            </a:r>
            <a:r>
              <a:rPr lang="en-US" altLang="en-US" dirty="0" err="1" smtClean="0"/>
              <a:t>unclustered</a:t>
            </a:r>
            <a:r>
              <a:rPr lang="en-US" altLang="en-US" dirty="0" smtClean="0"/>
              <a:t>, </a:t>
            </a:r>
            <a:r>
              <a:rPr lang="en-US" altLang="en-US" dirty="0" err="1" smtClean="0"/>
              <a:t>upto</a:t>
            </a:r>
            <a:r>
              <a:rPr lang="en-US" altLang="en-US" dirty="0" smtClean="0"/>
              <a:t> 10000 I/</a:t>
            </a:r>
            <a:r>
              <a:rPr lang="en-US" altLang="en-US" dirty="0" err="1" smtClean="0"/>
              <a:t>Os</a:t>
            </a:r>
            <a:r>
              <a:rPr lang="en-US" altLang="en-US" dirty="0" smtClean="0"/>
              <a:t>!</a:t>
            </a:r>
          </a:p>
        </p:txBody>
      </p:sp>
      <p:sp>
        <p:nvSpPr>
          <p:cNvPr id="17414" name="Rectangle 6"/>
          <p:cNvSpPr>
            <a:spLocks noChangeArrowheads="1"/>
          </p:cNvSpPr>
          <p:nvPr/>
        </p:nvSpPr>
        <p:spPr bwMode="auto">
          <a:xfrm>
            <a:off x="3200401" y="3829050"/>
            <a:ext cx="2632934" cy="8983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defRPr/>
            </a:pPr>
            <a:r>
              <a:rPr lang="en-US" altLang="en-US" sz="1500">
                <a:solidFill>
                  <a:srgbClr val="005400"/>
                </a:solidFill>
                <a:latin typeface="Book Antiqua" charset="0"/>
                <a:ea typeface=""/>
              </a:rPr>
              <a:t>SELECT</a:t>
            </a:r>
            <a:r>
              <a:rPr lang="en-US" altLang="en-US">
                <a:solidFill>
                  <a:srgbClr val="005400"/>
                </a:solidFill>
                <a:latin typeface="Book Antiqua" charset="0"/>
                <a:ea typeface=""/>
              </a:rPr>
              <a:t>  *</a:t>
            </a:r>
          </a:p>
          <a:p>
            <a:pPr defTabSz="685800" eaLnBrk="0" hangingPunct="0">
              <a:defRPr/>
            </a:pPr>
            <a:r>
              <a:rPr lang="en-US" altLang="en-US" sz="1500">
                <a:solidFill>
                  <a:srgbClr val="005400"/>
                </a:solidFill>
                <a:latin typeface="Book Antiqua" charset="0"/>
                <a:ea typeface=""/>
              </a:rPr>
              <a:t>FROM</a:t>
            </a:r>
            <a:r>
              <a:rPr lang="en-US" altLang="en-US">
                <a:solidFill>
                  <a:srgbClr val="005400"/>
                </a:solidFill>
                <a:latin typeface="Book Antiqua" charset="0"/>
                <a:ea typeface=""/>
              </a:rPr>
              <a:t>     Reserves R</a:t>
            </a:r>
          </a:p>
          <a:p>
            <a:pPr defTabSz="685800" eaLnBrk="0" hangingPunct="0">
              <a:defRPr/>
            </a:pPr>
            <a:r>
              <a:rPr lang="en-US" altLang="en-US" sz="1500">
                <a:solidFill>
                  <a:srgbClr val="005400"/>
                </a:solidFill>
                <a:latin typeface="Book Antiqua" charset="0"/>
                <a:ea typeface=""/>
              </a:rPr>
              <a:t>WHERE</a:t>
            </a:r>
            <a:r>
              <a:rPr lang="en-US" altLang="en-US">
                <a:solidFill>
                  <a:srgbClr val="005400"/>
                </a:solidFill>
                <a:latin typeface="Book Antiqua" charset="0"/>
                <a:ea typeface=""/>
              </a:rPr>
              <a:t>   R.rname &lt; ‘C%’</a:t>
            </a:r>
          </a:p>
        </p:txBody>
      </p:sp>
    </p:spTree>
    <p:extLst>
      <p:ext uri="{BB962C8B-B14F-4D97-AF65-F5344CB8AC3E}">
        <p14:creationId xmlns:p14="http://schemas.microsoft.com/office/powerpoint/2010/main" val="1246712227"/>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4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74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945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19460" name="Rectangle 4"/>
          <p:cNvSpPr>
            <a:spLocks noGrp="1" noChangeArrowheads="1"/>
          </p:cNvSpPr>
          <p:nvPr>
            <p:ph type="title"/>
          </p:nvPr>
        </p:nvSpPr>
        <p:spPr>
          <a:xfrm>
            <a:off x="1371600" y="0"/>
            <a:ext cx="5829300" cy="828675"/>
          </a:xfrm>
        </p:spPr>
        <p:txBody>
          <a:bodyPr/>
          <a:lstStyle/>
          <a:p>
            <a:pPr>
              <a:defRPr/>
            </a:pPr>
            <a:r>
              <a:rPr lang="en-US" altLang="en-US" smtClean="0"/>
              <a:t>Projection</a:t>
            </a:r>
          </a:p>
        </p:txBody>
      </p:sp>
      <p:sp>
        <p:nvSpPr>
          <p:cNvPr id="19461" name="Rectangle 5"/>
          <p:cNvSpPr>
            <a:spLocks noGrp="1" noChangeArrowheads="1"/>
          </p:cNvSpPr>
          <p:nvPr>
            <p:ph type="body" idx="1"/>
          </p:nvPr>
        </p:nvSpPr>
        <p:spPr>
          <a:xfrm>
            <a:off x="914400" y="742950"/>
            <a:ext cx="6743700" cy="2686050"/>
          </a:xfrm>
        </p:spPr>
        <p:txBody>
          <a:bodyPr/>
          <a:lstStyle/>
          <a:p>
            <a:pPr>
              <a:defRPr/>
            </a:pPr>
            <a:r>
              <a:rPr lang="en-US" altLang="en-US" smtClean="0"/>
              <a:t>The expensive part is removing duplicates.</a:t>
            </a:r>
          </a:p>
          <a:p>
            <a:pPr lvl="1">
              <a:defRPr/>
            </a:pPr>
            <a:r>
              <a:rPr lang="en-US" altLang="en-US" dirty="0" smtClean="0"/>
              <a:t>SQL systems don’t remove duplicates unless the keyword DISTINCT is specified in a query.</a:t>
            </a:r>
          </a:p>
          <a:p>
            <a:pPr>
              <a:defRPr/>
            </a:pPr>
            <a:r>
              <a:rPr lang="en-US" altLang="en-US" dirty="0" smtClean="0"/>
              <a:t>Sorting Approach:  Sort on &lt;</a:t>
            </a:r>
            <a:r>
              <a:rPr lang="en-US" altLang="en-US" dirty="0" err="1" smtClean="0"/>
              <a:t>sid</a:t>
            </a:r>
            <a:r>
              <a:rPr lang="en-US" altLang="en-US" dirty="0" smtClean="0"/>
              <a:t>, bid&gt; and remove duplicates. (Can optimize this by dropping unwanted information while sorting.)</a:t>
            </a:r>
          </a:p>
          <a:p>
            <a:pPr>
              <a:defRPr/>
            </a:pPr>
            <a:r>
              <a:rPr lang="en-US" altLang="en-US" dirty="0" smtClean="0"/>
              <a:t>Hashing Approach: Hash on &lt;</a:t>
            </a:r>
            <a:r>
              <a:rPr lang="en-US" altLang="en-US" dirty="0" err="1" smtClean="0"/>
              <a:t>sid</a:t>
            </a:r>
            <a:r>
              <a:rPr lang="en-US" altLang="en-US" dirty="0" smtClean="0"/>
              <a:t>, bid&gt; to create partitions.  Load partitions into memory one at a time, build in-memory hash structure, and eliminate duplicates.</a:t>
            </a:r>
          </a:p>
          <a:p>
            <a:pPr>
              <a:defRPr/>
            </a:pPr>
            <a:r>
              <a:rPr lang="en-US" altLang="en-US" dirty="0" smtClean="0"/>
              <a:t>If there is an index with both </a:t>
            </a:r>
            <a:r>
              <a:rPr lang="en-US" altLang="en-US" dirty="0" err="1" smtClean="0"/>
              <a:t>R.sid</a:t>
            </a:r>
            <a:r>
              <a:rPr lang="en-US" altLang="en-US" dirty="0" smtClean="0"/>
              <a:t> and </a:t>
            </a:r>
            <a:r>
              <a:rPr lang="en-US" altLang="en-US" dirty="0" err="1" smtClean="0"/>
              <a:t>R.bid</a:t>
            </a:r>
            <a:r>
              <a:rPr lang="en-US" altLang="en-US" dirty="0" smtClean="0"/>
              <a:t> in the search key, may be cheaper to sort data entries!</a:t>
            </a:r>
          </a:p>
        </p:txBody>
      </p:sp>
      <p:sp>
        <p:nvSpPr>
          <p:cNvPr id="19462" name="Rectangle 6"/>
          <p:cNvSpPr>
            <a:spLocks noChangeArrowheads="1"/>
          </p:cNvSpPr>
          <p:nvPr/>
        </p:nvSpPr>
        <p:spPr bwMode="auto">
          <a:xfrm>
            <a:off x="4686300" y="0"/>
            <a:ext cx="2247900" cy="8983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pPr defTabSz="685800" eaLnBrk="0" hangingPunct="0">
              <a:defRPr/>
            </a:pPr>
            <a:r>
              <a:rPr lang="en-US" altLang="en-US" sz="1500">
                <a:solidFill>
                  <a:srgbClr val="005400"/>
                </a:solidFill>
                <a:latin typeface="Book Antiqua" charset="0"/>
                <a:ea typeface=""/>
              </a:rPr>
              <a:t>SELECT</a:t>
            </a:r>
            <a:r>
              <a:rPr lang="en-US" altLang="en-US">
                <a:solidFill>
                  <a:srgbClr val="005400"/>
                </a:solidFill>
                <a:latin typeface="Book Antiqua" charset="0"/>
                <a:ea typeface=""/>
              </a:rPr>
              <a:t>   </a:t>
            </a:r>
            <a:r>
              <a:rPr lang="en-US" altLang="en-US" sz="1500">
                <a:solidFill>
                  <a:srgbClr val="FC0128"/>
                </a:solidFill>
                <a:latin typeface="Book Antiqua" charset="0"/>
                <a:ea typeface=""/>
              </a:rPr>
              <a:t>DISTINCT</a:t>
            </a:r>
            <a:endParaRPr lang="en-US" altLang="en-US">
              <a:solidFill>
                <a:srgbClr val="005400"/>
              </a:solidFill>
              <a:latin typeface="Book Antiqua" charset="0"/>
              <a:ea typeface=""/>
            </a:endParaRPr>
          </a:p>
          <a:p>
            <a:pPr defTabSz="685800" eaLnBrk="0" hangingPunct="0">
              <a:defRPr/>
            </a:pPr>
            <a:r>
              <a:rPr lang="en-US" altLang="en-US">
                <a:solidFill>
                  <a:srgbClr val="005400"/>
                </a:solidFill>
                <a:latin typeface="Book Antiqua" charset="0"/>
                <a:ea typeface=""/>
              </a:rPr>
              <a:t>               R.sid, R.bid</a:t>
            </a:r>
          </a:p>
          <a:p>
            <a:pPr defTabSz="685800" eaLnBrk="0" hangingPunct="0">
              <a:defRPr/>
            </a:pPr>
            <a:r>
              <a:rPr lang="en-US" altLang="en-US" sz="1500">
                <a:solidFill>
                  <a:srgbClr val="005400"/>
                </a:solidFill>
                <a:latin typeface="Book Antiqua" charset="0"/>
                <a:ea typeface=""/>
              </a:rPr>
              <a:t>FROM</a:t>
            </a:r>
            <a:r>
              <a:rPr lang="en-US" altLang="en-US">
                <a:solidFill>
                  <a:srgbClr val="005400"/>
                </a:solidFill>
                <a:latin typeface="Book Antiqua" charset="0"/>
                <a:ea typeface=""/>
              </a:rPr>
              <a:t>     Reserves R</a:t>
            </a:r>
          </a:p>
        </p:txBody>
      </p:sp>
    </p:spTree>
    <p:extLst>
      <p:ext uri="{BB962C8B-B14F-4D97-AF65-F5344CB8AC3E}">
        <p14:creationId xmlns:p14="http://schemas.microsoft.com/office/powerpoint/2010/main" val="1697845627"/>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46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46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946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4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57306"/>
            <a:ext cx="5829300" cy="828675"/>
          </a:xfrm>
        </p:spPr>
        <p:txBody>
          <a:bodyPr/>
          <a:lstStyle/>
          <a:p>
            <a:pPr>
              <a:defRPr/>
            </a:pPr>
            <a:r>
              <a:rPr lang="en-US" altLang="en-US" dirty="0" smtClean="0"/>
              <a:t>Join: Index Nested Loops</a:t>
            </a:r>
          </a:p>
        </p:txBody>
      </p:sp>
      <p:sp>
        <p:nvSpPr>
          <p:cNvPr id="21507" name="Rectangle 3"/>
          <p:cNvSpPr>
            <a:spLocks noGrp="1" noChangeArrowheads="1"/>
          </p:cNvSpPr>
          <p:nvPr>
            <p:ph type="body" idx="1"/>
          </p:nvPr>
        </p:nvSpPr>
        <p:spPr>
          <a:xfrm>
            <a:off x="762000" y="1488874"/>
            <a:ext cx="6686550" cy="2914650"/>
          </a:xfrm>
        </p:spPr>
        <p:txBody>
          <a:bodyPr/>
          <a:lstStyle/>
          <a:p>
            <a:pPr>
              <a:defRPr/>
            </a:pPr>
            <a:r>
              <a:rPr lang="en-US" altLang="en-US" dirty="0" smtClean="0"/>
              <a:t>If there is an index on the join column of one relation (say S), can make it the inner and exploit the index.</a:t>
            </a:r>
          </a:p>
          <a:p>
            <a:pPr lvl="1">
              <a:buSzPct val="75000"/>
              <a:defRPr/>
            </a:pPr>
            <a:r>
              <a:rPr lang="en-US" altLang="en-US" dirty="0" smtClean="0">
                <a:solidFill>
                  <a:schemeClr val="accent2"/>
                </a:solidFill>
              </a:rPr>
              <a:t>Cost:  M + ( (M*</a:t>
            </a:r>
            <a:r>
              <a:rPr lang="en-US" altLang="en-US" dirty="0" err="1" smtClean="0">
                <a:solidFill>
                  <a:schemeClr val="accent2"/>
                </a:solidFill>
              </a:rPr>
              <a:t>p</a:t>
            </a:r>
            <a:r>
              <a:rPr lang="en-US" altLang="en-US" baseline="-25000" dirty="0" err="1" smtClean="0">
                <a:solidFill>
                  <a:schemeClr val="accent2"/>
                </a:solidFill>
              </a:rPr>
              <a:t>R</a:t>
            </a:r>
            <a:r>
              <a:rPr lang="en-US" altLang="en-US" dirty="0" smtClean="0">
                <a:solidFill>
                  <a:schemeClr val="accent2"/>
                </a:solidFill>
              </a:rPr>
              <a:t>) * cost of finding matching S tuples) </a:t>
            </a:r>
          </a:p>
          <a:p>
            <a:pPr lvl="1">
              <a:buSzPct val="75000"/>
              <a:defRPr/>
            </a:pPr>
            <a:r>
              <a:rPr lang="en-US" altLang="en-US" dirty="0" smtClean="0">
                <a:solidFill>
                  <a:schemeClr val="accent2"/>
                </a:solidFill>
              </a:rPr>
              <a:t>M=#pages of R, </a:t>
            </a:r>
            <a:r>
              <a:rPr lang="en-US" altLang="en-US" dirty="0" err="1" smtClean="0">
                <a:solidFill>
                  <a:schemeClr val="accent2"/>
                </a:solidFill>
              </a:rPr>
              <a:t>p</a:t>
            </a:r>
            <a:r>
              <a:rPr lang="en-US" altLang="en-US" baseline="-25000" dirty="0" err="1" smtClean="0">
                <a:solidFill>
                  <a:schemeClr val="accent2"/>
                </a:solidFill>
              </a:rPr>
              <a:t>R</a:t>
            </a:r>
            <a:r>
              <a:rPr lang="en-US" altLang="en-US" dirty="0" smtClean="0">
                <a:solidFill>
                  <a:schemeClr val="accent2"/>
                </a:solidFill>
              </a:rPr>
              <a:t>=# R tuples per page</a:t>
            </a:r>
            <a:endParaRPr lang="en-US" altLang="en-US" dirty="0" smtClean="0"/>
          </a:p>
          <a:p>
            <a:pPr>
              <a:defRPr/>
            </a:pPr>
            <a:r>
              <a:rPr lang="en-US" altLang="en-US" dirty="0" smtClean="0"/>
              <a:t>For each R tuple, cost of probing S index is about 1.2 for hash index, 2-4 for B+ tree.  Cost of then finding S tuples (assuming Alt. (2) or (3) for data entries) depends on clustering.</a:t>
            </a:r>
          </a:p>
          <a:p>
            <a:pPr lvl="1">
              <a:buSzPct val="75000"/>
              <a:defRPr/>
            </a:pPr>
            <a:r>
              <a:rPr lang="en-US" altLang="en-US" dirty="0" smtClean="0">
                <a:solidFill>
                  <a:schemeClr val="accent2"/>
                </a:solidFill>
              </a:rPr>
              <a:t>Clustered index:  1 I/O (typical), </a:t>
            </a:r>
            <a:r>
              <a:rPr lang="en-US" altLang="en-US" dirty="0" err="1" smtClean="0">
                <a:solidFill>
                  <a:schemeClr val="accent2"/>
                </a:solidFill>
              </a:rPr>
              <a:t>unclustered</a:t>
            </a:r>
            <a:r>
              <a:rPr lang="en-US" altLang="en-US" dirty="0" smtClean="0">
                <a:solidFill>
                  <a:schemeClr val="accent2"/>
                </a:solidFill>
              </a:rPr>
              <a:t>: </a:t>
            </a:r>
            <a:r>
              <a:rPr lang="en-US" altLang="en-US" dirty="0" err="1" smtClean="0">
                <a:solidFill>
                  <a:schemeClr val="accent2"/>
                </a:solidFill>
              </a:rPr>
              <a:t>upto</a:t>
            </a:r>
            <a:r>
              <a:rPr lang="en-US" altLang="en-US" dirty="0" smtClean="0">
                <a:solidFill>
                  <a:schemeClr val="accent2"/>
                </a:solidFill>
              </a:rPr>
              <a:t> 1 I/O per matching S tuple.</a:t>
            </a:r>
          </a:p>
        </p:txBody>
      </p:sp>
      <p:sp>
        <p:nvSpPr>
          <p:cNvPr id="21508" name="Rectangle 4"/>
          <p:cNvSpPr>
            <a:spLocks noChangeArrowheads="1"/>
          </p:cNvSpPr>
          <p:nvPr/>
        </p:nvSpPr>
        <p:spPr bwMode="auto">
          <a:xfrm>
            <a:off x="1981200" y="590550"/>
            <a:ext cx="4535698" cy="89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defRPr/>
            </a:pPr>
            <a:r>
              <a:rPr lang="en-US" altLang="en-US" dirty="0" err="1">
                <a:solidFill>
                  <a:srgbClr val="BC3700"/>
                </a:solidFill>
                <a:latin typeface="Book Antiqua" charset="0"/>
                <a:ea typeface=""/>
              </a:rPr>
              <a:t>foreach</a:t>
            </a:r>
            <a:r>
              <a:rPr lang="en-US" altLang="en-US" dirty="0">
                <a:solidFill>
                  <a:srgbClr val="BC3700"/>
                </a:solidFill>
                <a:latin typeface="Book Antiqua" charset="0"/>
                <a:ea typeface=""/>
              </a:rPr>
              <a:t> tuple r in R do</a:t>
            </a:r>
          </a:p>
          <a:p>
            <a:pPr defTabSz="685800" eaLnBrk="0" hangingPunct="0">
              <a:defRPr/>
            </a:pPr>
            <a:r>
              <a:rPr lang="en-US" altLang="en-US" dirty="0">
                <a:solidFill>
                  <a:srgbClr val="BC3700"/>
                </a:solidFill>
                <a:latin typeface="Book Antiqua" charset="0"/>
                <a:ea typeface=""/>
              </a:rPr>
              <a:t>	</a:t>
            </a:r>
            <a:r>
              <a:rPr lang="en-US" altLang="en-US" dirty="0" err="1">
                <a:solidFill>
                  <a:srgbClr val="BC3700"/>
                </a:solidFill>
                <a:latin typeface="Book Antiqua" charset="0"/>
                <a:ea typeface=""/>
              </a:rPr>
              <a:t>foreach</a:t>
            </a:r>
            <a:r>
              <a:rPr lang="en-US" altLang="en-US" dirty="0">
                <a:solidFill>
                  <a:srgbClr val="BC3700"/>
                </a:solidFill>
                <a:latin typeface="Book Antiqua" charset="0"/>
                <a:ea typeface=""/>
              </a:rPr>
              <a:t> tuple s in S where </a:t>
            </a:r>
            <a:r>
              <a:rPr lang="en-US" altLang="en-US" dirty="0" err="1">
                <a:solidFill>
                  <a:srgbClr val="BC3700"/>
                </a:solidFill>
                <a:latin typeface="Book Antiqua" charset="0"/>
                <a:ea typeface=""/>
              </a:rPr>
              <a:t>r</a:t>
            </a:r>
            <a:r>
              <a:rPr lang="en-US" altLang="en-US" baseline="-10000" dirty="0" err="1">
                <a:solidFill>
                  <a:srgbClr val="BC3700"/>
                </a:solidFill>
                <a:latin typeface="Book Antiqua" charset="0"/>
                <a:ea typeface=""/>
              </a:rPr>
              <a:t>i</a:t>
            </a:r>
            <a:r>
              <a:rPr lang="en-US" altLang="en-US" dirty="0">
                <a:solidFill>
                  <a:srgbClr val="BC3700"/>
                </a:solidFill>
                <a:latin typeface="Book Antiqua" charset="0"/>
                <a:ea typeface=""/>
              </a:rPr>
              <a:t> == </a:t>
            </a:r>
            <a:r>
              <a:rPr lang="en-US" altLang="en-US" dirty="0" err="1">
                <a:solidFill>
                  <a:srgbClr val="BC3700"/>
                </a:solidFill>
                <a:latin typeface="Book Antiqua" charset="0"/>
                <a:ea typeface=""/>
              </a:rPr>
              <a:t>s</a:t>
            </a:r>
            <a:r>
              <a:rPr lang="en-US" altLang="en-US" baseline="-10000" dirty="0" err="1">
                <a:solidFill>
                  <a:srgbClr val="BC3700"/>
                </a:solidFill>
                <a:latin typeface="Book Antiqua" charset="0"/>
                <a:ea typeface=""/>
              </a:rPr>
              <a:t>j</a:t>
            </a:r>
            <a:r>
              <a:rPr lang="en-US" altLang="en-US" baseline="-10000" dirty="0">
                <a:solidFill>
                  <a:srgbClr val="BC3700"/>
                </a:solidFill>
                <a:latin typeface="Book Antiqua" charset="0"/>
                <a:ea typeface=""/>
              </a:rPr>
              <a:t>  </a:t>
            </a:r>
            <a:r>
              <a:rPr lang="en-US" altLang="en-US" dirty="0">
                <a:solidFill>
                  <a:srgbClr val="BC3700"/>
                </a:solidFill>
                <a:latin typeface="Book Antiqua" charset="0"/>
                <a:ea typeface=""/>
              </a:rPr>
              <a:t>do</a:t>
            </a:r>
          </a:p>
          <a:p>
            <a:pPr defTabSz="685800" eaLnBrk="0" hangingPunct="0">
              <a:defRPr/>
            </a:pPr>
            <a:r>
              <a:rPr lang="en-US" altLang="en-US" dirty="0">
                <a:solidFill>
                  <a:srgbClr val="BC3700"/>
                </a:solidFill>
                <a:latin typeface="Book Antiqua" charset="0"/>
                <a:ea typeface=""/>
              </a:rPr>
              <a:t>		add &lt;r, s&gt; to result</a:t>
            </a:r>
          </a:p>
        </p:txBody>
      </p:sp>
    </p:spTree>
    <p:extLst>
      <p:ext uri="{BB962C8B-B14F-4D97-AF65-F5344CB8AC3E}">
        <p14:creationId xmlns:p14="http://schemas.microsoft.com/office/powerpoint/2010/main" val="824906997"/>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Query Processing</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extLst>
      <p:ext uri="{BB962C8B-B14F-4D97-AF65-F5344CB8AC3E}">
        <p14:creationId xmlns:p14="http://schemas.microsoft.com/office/powerpoint/2010/main" val="17129717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2560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25604" name="Rectangle 4"/>
          <p:cNvSpPr>
            <a:spLocks noGrp="1" noChangeArrowheads="1"/>
          </p:cNvSpPr>
          <p:nvPr>
            <p:ph type="title"/>
          </p:nvPr>
        </p:nvSpPr>
        <p:spPr>
          <a:xfrm>
            <a:off x="1257300" y="114300"/>
            <a:ext cx="5829300" cy="828675"/>
          </a:xfrm>
        </p:spPr>
        <p:txBody>
          <a:bodyPr/>
          <a:lstStyle/>
          <a:p>
            <a:pPr>
              <a:defRPr/>
            </a:pPr>
            <a:r>
              <a:rPr lang="en-US" altLang="en-US" smtClean="0"/>
              <a:t>Join: Sort-Merge (R     S)</a:t>
            </a:r>
          </a:p>
        </p:txBody>
      </p:sp>
      <p:sp>
        <p:nvSpPr>
          <p:cNvPr id="25605" name="Rectangle 5"/>
          <p:cNvSpPr>
            <a:spLocks noGrp="1" noChangeArrowheads="1"/>
          </p:cNvSpPr>
          <p:nvPr>
            <p:ph type="body" idx="1"/>
          </p:nvPr>
        </p:nvSpPr>
        <p:spPr>
          <a:xfrm>
            <a:off x="771525" y="897908"/>
            <a:ext cx="6800850" cy="3714750"/>
          </a:xfrm>
        </p:spPr>
        <p:txBody>
          <a:bodyPr/>
          <a:lstStyle/>
          <a:p>
            <a:pPr>
              <a:defRPr/>
            </a:pPr>
            <a:r>
              <a:rPr lang="en-US" altLang="en-US" dirty="0" smtClean="0"/>
              <a:t>Sort R and S on the join column, then scan them to do a ``merge’’ (on join col.), and output result tuples.</a:t>
            </a:r>
          </a:p>
          <a:p>
            <a:pPr lvl="1">
              <a:buSzPct val="75000"/>
              <a:defRPr/>
            </a:pPr>
            <a:r>
              <a:rPr lang="en-US" altLang="en-US" dirty="0" smtClean="0">
                <a:solidFill>
                  <a:schemeClr val="folHlink"/>
                </a:solidFill>
              </a:rPr>
              <a:t>Advance scan of R until current R-tuple &gt;= current S tuple, then advance scan of S until current S-tuple &gt;= current R tuple; do this until current R tuple = current S tuple.</a:t>
            </a:r>
          </a:p>
          <a:p>
            <a:pPr lvl="1">
              <a:buSzPct val="75000"/>
              <a:defRPr/>
            </a:pPr>
            <a:r>
              <a:rPr lang="en-US" altLang="en-US" dirty="0" smtClean="0">
                <a:solidFill>
                  <a:schemeClr val="folHlink"/>
                </a:solidFill>
              </a:rPr>
              <a:t>At this point, all R tuples with same value in </a:t>
            </a:r>
            <a:r>
              <a:rPr lang="en-US" altLang="en-US" dirty="0" err="1" smtClean="0">
                <a:solidFill>
                  <a:schemeClr val="folHlink"/>
                </a:solidFill>
              </a:rPr>
              <a:t>Ri</a:t>
            </a:r>
            <a:r>
              <a:rPr lang="en-US" altLang="en-US" dirty="0" smtClean="0">
                <a:solidFill>
                  <a:schemeClr val="folHlink"/>
                </a:solidFill>
              </a:rPr>
              <a:t> (</a:t>
            </a:r>
            <a:r>
              <a:rPr lang="en-US" altLang="en-US" i="1" dirty="0" smtClean="0">
                <a:solidFill>
                  <a:schemeClr val="folHlink"/>
                </a:solidFill>
              </a:rPr>
              <a:t>current R group</a:t>
            </a:r>
            <a:r>
              <a:rPr lang="en-US" altLang="en-US" dirty="0" smtClean="0">
                <a:solidFill>
                  <a:schemeClr val="folHlink"/>
                </a:solidFill>
              </a:rPr>
              <a:t>) and all S tuples with same value in </a:t>
            </a:r>
            <a:r>
              <a:rPr lang="en-US" altLang="en-US" dirty="0" err="1" smtClean="0">
                <a:solidFill>
                  <a:schemeClr val="folHlink"/>
                </a:solidFill>
              </a:rPr>
              <a:t>Sj</a:t>
            </a:r>
            <a:r>
              <a:rPr lang="en-US" altLang="en-US" dirty="0" smtClean="0">
                <a:solidFill>
                  <a:schemeClr val="folHlink"/>
                </a:solidFill>
              </a:rPr>
              <a:t> (</a:t>
            </a:r>
            <a:r>
              <a:rPr lang="en-US" altLang="en-US" i="1" dirty="0" smtClean="0">
                <a:solidFill>
                  <a:schemeClr val="folHlink"/>
                </a:solidFill>
              </a:rPr>
              <a:t>current S group</a:t>
            </a:r>
            <a:r>
              <a:rPr lang="en-US" altLang="en-US" dirty="0" smtClean="0">
                <a:solidFill>
                  <a:schemeClr val="folHlink"/>
                </a:solidFill>
              </a:rPr>
              <a:t>) </a:t>
            </a:r>
            <a:r>
              <a:rPr lang="en-US" altLang="en-US" i="1" u="sng" dirty="0" smtClean="0">
                <a:solidFill>
                  <a:schemeClr val="accent2"/>
                </a:solidFill>
              </a:rPr>
              <a:t>match</a:t>
            </a:r>
            <a:r>
              <a:rPr lang="en-US" altLang="en-US" dirty="0" smtClean="0">
                <a:solidFill>
                  <a:schemeClr val="folHlink"/>
                </a:solidFill>
              </a:rPr>
              <a:t>;  output &lt;r, s&gt; for all pairs of such tuples.</a:t>
            </a:r>
          </a:p>
          <a:p>
            <a:pPr lvl="1">
              <a:buSzPct val="75000"/>
              <a:defRPr/>
            </a:pPr>
            <a:r>
              <a:rPr lang="en-US" altLang="en-US" dirty="0" smtClean="0">
                <a:solidFill>
                  <a:schemeClr val="folHlink"/>
                </a:solidFill>
              </a:rPr>
              <a:t>Then resume scanning R and S.</a:t>
            </a:r>
          </a:p>
          <a:p>
            <a:pPr>
              <a:defRPr/>
            </a:pPr>
            <a:r>
              <a:rPr lang="en-US" altLang="en-US" dirty="0" smtClean="0"/>
              <a:t>R is scanned once; each S group is scanned once per matching R tuple.  (Multiple scans of an S group are likely to find needed pages in buffer.)</a:t>
            </a:r>
          </a:p>
        </p:txBody>
      </p:sp>
      <p:graphicFrame>
        <p:nvGraphicFramePr>
          <p:cNvPr id="26629" name="Object 6">
            <a:hlinkClick r:id="" action="ppaction://ole?verb=0"/>
          </p:cNvPr>
          <p:cNvGraphicFramePr>
            <a:graphicFrameLocks/>
          </p:cNvGraphicFramePr>
          <p:nvPr/>
        </p:nvGraphicFramePr>
        <p:xfrm>
          <a:off x="4412457" y="371476"/>
          <a:ext cx="498872" cy="327422"/>
        </p:xfrm>
        <a:graphic>
          <a:graphicData uri="http://schemas.openxmlformats.org/presentationml/2006/ole">
            <mc:AlternateContent xmlns:mc="http://schemas.openxmlformats.org/markup-compatibility/2006">
              <mc:Choice xmlns:v="urn:schemas-microsoft-com:vml" Requires="v">
                <p:oleObj spid="_x0000_s64539" name="Equation" r:id="rId4" imgW="664443" imgH="436634" progId="Equation.3">
                  <p:embed/>
                </p:oleObj>
              </mc:Choice>
              <mc:Fallback>
                <p:oleObj name="Equation" r:id="rId4" imgW="664443" imgH="43663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457" y="371476"/>
                        <a:ext cx="498872" cy="32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5607" name="Rectangle 7"/>
          <p:cNvSpPr>
            <a:spLocks noChangeArrowheads="1"/>
          </p:cNvSpPr>
          <p:nvPr/>
        </p:nvSpPr>
        <p:spPr bwMode="auto">
          <a:xfrm>
            <a:off x="4442223" y="585788"/>
            <a:ext cx="39834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defRPr/>
            </a:pPr>
            <a:r>
              <a:rPr lang="en-US" altLang="en-US">
                <a:solidFill>
                  <a:srgbClr val="005400"/>
                </a:solidFill>
                <a:latin typeface="Book Antiqua" charset="0"/>
                <a:ea typeface=""/>
              </a:rPr>
              <a:t>i=j</a:t>
            </a:r>
          </a:p>
        </p:txBody>
      </p:sp>
    </p:spTree>
    <p:extLst>
      <p:ext uri="{BB962C8B-B14F-4D97-AF65-F5344CB8AC3E}">
        <p14:creationId xmlns:p14="http://schemas.microsoft.com/office/powerpoint/2010/main" val="2144533832"/>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60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60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6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2765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27652" name="Rectangle 4"/>
          <p:cNvSpPr>
            <a:spLocks noGrp="1" noChangeArrowheads="1"/>
          </p:cNvSpPr>
          <p:nvPr>
            <p:ph type="title"/>
          </p:nvPr>
        </p:nvSpPr>
        <p:spPr>
          <a:xfrm>
            <a:off x="1257300" y="0"/>
            <a:ext cx="5829300" cy="828675"/>
          </a:xfrm>
        </p:spPr>
        <p:txBody>
          <a:bodyPr/>
          <a:lstStyle/>
          <a:p>
            <a:pPr>
              <a:defRPr/>
            </a:pPr>
            <a:r>
              <a:rPr lang="en-US" altLang="en-US" smtClean="0"/>
              <a:t>Example of Sort-Merge Join</a:t>
            </a:r>
          </a:p>
        </p:txBody>
      </p:sp>
      <p:sp>
        <p:nvSpPr>
          <p:cNvPr id="27653" name="Rectangle 5"/>
          <p:cNvSpPr>
            <a:spLocks noGrp="1" noChangeArrowheads="1"/>
          </p:cNvSpPr>
          <p:nvPr>
            <p:ph type="body" idx="1"/>
          </p:nvPr>
        </p:nvSpPr>
        <p:spPr>
          <a:xfrm>
            <a:off x="1143000" y="3371850"/>
            <a:ext cx="6800850" cy="1428750"/>
          </a:xfrm>
        </p:spPr>
        <p:txBody>
          <a:bodyPr/>
          <a:lstStyle/>
          <a:p>
            <a:pPr>
              <a:defRPr/>
            </a:pPr>
            <a:r>
              <a:rPr lang="en-US" altLang="en-US" smtClean="0">
                <a:solidFill>
                  <a:schemeClr val="accent2"/>
                </a:solidFill>
              </a:rPr>
              <a:t>Cost:  M log M + N log N + (M+N)</a:t>
            </a:r>
            <a:endParaRPr lang="en-US" altLang="en-US" smtClean="0"/>
          </a:p>
          <a:p>
            <a:pPr lvl="1">
              <a:buSzPct val="75000"/>
              <a:defRPr/>
            </a:pPr>
            <a:r>
              <a:rPr lang="en-US" altLang="en-US" smtClean="0"/>
              <a:t>The cost of scanning, M+N, could be M*N (very unlikely!)</a:t>
            </a:r>
          </a:p>
          <a:p>
            <a:pPr>
              <a:defRPr/>
            </a:pPr>
            <a:r>
              <a:rPr lang="en-US" altLang="en-US" smtClean="0"/>
              <a:t>With 35, 100 or 300 buffer pages, both Reserves and Sailors can be sorted in 2 passes; total join cost: 7500. </a:t>
            </a:r>
          </a:p>
        </p:txBody>
      </p:sp>
      <p:graphicFrame>
        <p:nvGraphicFramePr>
          <p:cNvPr id="28677" name="Object 6">
            <a:hlinkClick r:id="" action="ppaction://ole?verb=0"/>
          </p:cNvPr>
          <p:cNvGraphicFramePr>
            <a:graphicFrameLocks/>
          </p:cNvGraphicFramePr>
          <p:nvPr/>
        </p:nvGraphicFramePr>
        <p:xfrm>
          <a:off x="1200151" y="1333500"/>
          <a:ext cx="3307556" cy="2095500"/>
        </p:xfrm>
        <a:graphic>
          <a:graphicData uri="http://schemas.openxmlformats.org/presentationml/2006/ole">
            <mc:AlternateContent xmlns:mc="http://schemas.openxmlformats.org/markup-compatibility/2006">
              <mc:Choice xmlns:v="urn:schemas-microsoft-com:vml" Requires="v">
                <p:oleObj spid="_x0000_s66611" name="Document" r:id="rId4" imgW="4411663" imgH="2795588" progId="Word.Document.8">
                  <p:embed/>
                </p:oleObj>
              </mc:Choice>
              <mc:Fallback>
                <p:oleObj name="Document" r:id="rId4" imgW="4411663" imgH="2795588"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1" y="1333500"/>
                        <a:ext cx="3307556"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8678" name="Object 7">
            <a:hlinkClick r:id="" action="ppaction://ole?verb=0"/>
          </p:cNvPr>
          <p:cNvGraphicFramePr>
            <a:graphicFrameLocks/>
          </p:cNvGraphicFramePr>
          <p:nvPr/>
        </p:nvGraphicFramePr>
        <p:xfrm>
          <a:off x="4339829" y="819150"/>
          <a:ext cx="3658790" cy="2627710"/>
        </p:xfrm>
        <a:graphic>
          <a:graphicData uri="http://schemas.openxmlformats.org/presentationml/2006/ole">
            <mc:AlternateContent xmlns:mc="http://schemas.openxmlformats.org/markup-compatibility/2006">
              <mc:Choice xmlns:v="urn:schemas-microsoft-com:vml" Requires="v">
                <p:oleObj spid="_x0000_s66612" name="Document" r:id="rId6" imgW="4879975" imgH="3505200" progId="Word.Document.8">
                  <p:embed/>
                </p:oleObj>
              </mc:Choice>
              <mc:Fallback>
                <p:oleObj name="Document" r:id="rId6" imgW="4879975" imgH="350520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9829" y="819150"/>
                        <a:ext cx="3658790" cy="262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45694476"/>
      </p:ext>
    </p:extLst>
  </p:cSld>
  <p:clrMapOvr>
    <a:masterClrMapping/>
  </p:clrMapOvr>
  <p:transition>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noFill/>
          <a:ln/>
        </p:spPr>
        <p:txBody>
          <a:bodyPr/>
          <a:lstStyle/>
          <a:p>
            <a:r>
              <a:rPr lang="en-US" altLang="en-US"/>
              <a:t>Transactions</a:t>
            </a:r>
          </a:p>
        </p:txBody>
      </p:sp>
      <p:sp>
        <p:nvSpPr>
          <p:cNvPr id="5123" name="Rectangle 3"/>
          <p:cNvSpPr>
            <a:spLocks noGrp="1" noChangeArrowheads="1"/>
          </p:cNvSpPr>
          <p:nvPr>
            <p:ph idx="1"/>
          </p:nvPr>
        </p:nvSpPr>
        <p:spPr>
          <a:xfrm>
            <a:off x="669524" y="1059772"/>
            <a:ext cx="7772400" cy="3057525"/>
          </a:xfrm>
          <a:noFill/>
          <a:ln/>
        </p:spPr>
        <p:txBody>
          <a:bodyPr/>
          <a:lstStyle/>
          <a:p>
            <a:r>
              <a:rPr lang="en-US" altLang="en-US"/>
              <a:t>Concurrent execution of user programs is essential for good DBMS performance.</a:t>
            </a:r>
          </a:p>
          <a:p>
            <a:pPr lvl="1">
              <a:buSzPct val="75000"/>
            </a:pPr>
            <a:r>
              <a:rPr lang="en-US" altLang="en-US" dirty="0"/>
              <a:t>Because disk accesses are frequent, and relatively slow, it is important to keep the </a:t>
            </a:r>
            <a:r>
              <a:rPr lang="en-US" altLang="en-US" dirty="0" err="1"/>
              <a:t>cpu</a:t>
            </a:r>
            <a:r>
              <a:rPr lang="en-US" altLang="en-US" dirty="0"/>
              <a:t> humming by working on several user programs concurrently.</a:t>
            </a:r>
          </a:p>
          <a:p>
            <a:r>
              <a:rPr lang="en-US" altLang="en-US" dirty="0"/>
              <a:t>A user’s program may carry out many operations on the data retrieved from the database, but the DBMS is only concerned about what data is read/written from/to the database.</a:t>
            </a:r>
          </a:p>
          <a:p>
            <a:r>
              <a:rPr lang="en-US" altLang="en-US" dirty="0"/>
              <a:t>A </a:t>
            </a:r>
            <a:r>
              <a:rPr lang="en-US" altLang="en-US" i="1" u="sng" dirty="0">
                <a:solidFill>
                  <a:schemeClr val="accent2"/>
                </a:solidFill>
              </a:rPr>
              <a:t>transaction</a:t>
            </a:r>
            <a:r>
              <a:rPr lang="en-US" altLang="en-US" dirty="0">
                <a:solidFill>
                  <a:schemeClr val="accent2"/>
                </a:solidFill>
              </a:rPr>
              <a:t> </a:t>
            </a:r>
            <a:r>
              <a:rPr lang="en-US" altLang="en-US" dirty="0"/>
              <a:t>is the DBMS’s abstract view of a user program:  a sequence of reads and writes.</a:t>
            </a:r>
          </a:p>
        </p:txBody>
      </p:sp>
    </p:spTree>
    <p:extLst>
      <p:ext uri="{BB962C8B-B14F-4D97-AF65-F5344CB8AC3E}">
        <p14:creationId xmlns:p14="http://schemas.microsoft.com/office/powerpoint/2010/main" val="1109458252"/>
      </p:ext>
    </p:extLst>
  </p:cSld>
  <p:clrMapOvr>
    <a:masterClrMapping/>
  </p:clrMapOvr>
  <p:transition>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a:lstStyle/>
          <a:p>
            <a:r>
              <a:rPr lang="en-US" altLang="en-US"/>
              <a:t>Concurrency in a DBMS</a:t>
            </a:r>
          </a:p>
        </p:txBody>
      </p:sp>
      <p:sp>
        <p:nvSpPr>
          <p:cNvPr id="7171" name="Rectangle 3"/>
          <p:cNvSpPr>
            <a:spLocks noGrp="1" noChangeArrowheads="1"/>
          </p:cNvSpPr>
          <p:nvPr>
            <p:ph idx="1"/>
          </p:nvPr>
        </p:nvSpPr>
        <p:spPr>
          <a:xfrm>
            <a:off x="758301" y="926607"/>
            <a:ext cx="7772400" cy="3057525"/>
          </a:xfrm>
          <a:noFill/>
          <a:ln/>
        </p:spPr>
        <p:txBody>
          <a:bodyPr/>
          <a:lstStyle/>
          <a:p>
            <a:r>
              <a:rPr lang="en-US" altLang="en-US"/>
              <a:t>Users submit transactions, and can think of each transaction as executing by itself.</a:t>
            </a:r>
          </a:p>
          <a:p>
            <a:pPr lvl="1">
              <a:buSzPct val="75000"/>
            </a:pPr>
            <a:r>
              <a:rPr lang="en-US" altLang="en-US" dirty="0"/>
              <a:t>Concurrency is achieved by the DBMS, which interleaves actions (reads/writes of DB objects) of various transactions.</a:t>
            </a:r>
          </a:p>
          <a:p>
            <a:pPr lvl="1">
              <a:buSzPct val="75000"/>
            </a:pPr>
            <a:r>
              <a:rPr lang="en-US" altLang="en-US" dirty="0"/>
              <a:t>Each transaction must leave the database in a consistent state if the DB is consistent when the transaction begins.</a:t>
            </a:r>
          </a:p>
          <a:p>
            <a:pPr lvl="2"/>
            <a:r>
              <a:rPr lang="en-US" altLang="en-US" dirty="0"/>
              <a:t>DBMS will enforce some ICs, depending on the ICs declared in CREATE TABLE statements.</a:t>
            </a:r>
          </a:p>
          <a:p>
            <a:pPr lvl="2"/>
            <a:r>
              <a:rPr lang="en-US" altLang="en-US" dirty="0"/>
              <a:t>Beyond this, the DBMS does not really understand the semantics of the data.  (e.g., it does not understand how the interest on a bank account is computed).</a:t>
            </a:r>
          </a:p>
          <a:p>
            <a:r>
              <a:rPr lang="en-US" altLang="en-US" i="1" u="sng" dirty="0">
                <a:solidFill>
                  <a:schemeClr val="accent2"/>
                </a:solidFill>
              </a:rPr>
              <a:t>Issues:</a:t>
            </a:r>
            <a:r>
              <a:rPr lang="en-US" altLang="en-US" i="1" dirty="0">
                <a:solidFill>
                  <a:schemeClr val="accent2"/>
                </a:solidFill>
              </a:rPr>
              <a:t>  </a:t>
            </a:r>
            <a:r>
              <a:rPr lang="en-US" altLang="en-US" dirty="0"/>
              <a:t>Effect of </a:t>
            </a:r>
            <a:r>
              <a:rPr lang="en-US" altLang="en-US" i="1" dirty="0">
                <a:solidFill>
                  <a:schemeClr val="accent2"/>
                </a:solidFill>
              </a:rPr>
              <a:t>interleaving</a:t>
            </a:r>
            <a:r>
              <a:rPr lang="en-US" altLang="en-US" dirty="0"/>
              <a:t> transactions, and </a:t>
            </a:r>
            <a:r>
              <a:rPr lang="en-US" altLang="en-US" i="1" dirty="0">
                <a:solidFill>
                  <a:schemeClr val="accent2"/>
                </a:solidFill>
              </a:rPr>
              <a:t>crashes</a:t>
            </a:r>
            <a:r>
              <a:rPr lang="en-US" altLang="en-US" dirty="0">
                <a:solidFill>
                  <a:schemeClr val="accent2"/>
                </a:solidFill>
              </a:rPr>
              <a:t>.</a:t>
            </a:r>
          </a:p>
        </p:txBody>
      </p:sp>
    </p:spTree>
    <p:extLst>
      <p:ext uri="{BB962C8B-B14F-4D97-AF65-F5344CB8AC3E}">
        <p14:creationId xmlns:p14="http://schemas.microsoft.com/office/powerpoint/2010/main" val="1085045200"/>
      </p:ext>
    </p:extLst>
  </p:cSld>
  <p:clrMapOvr>
    <a:masterClrMapping/>
  </p:clrMapOvr>
  <p:transition>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p:spPr>
        <p:txBody>
          <a:bodyPr/>
          <a:lstStyle/>
          <a:p>
            <a:r>
              <a:rPr lang="en-US" altLang="en-US"/>
              <a:t>Atomicity of Transactions</a:t>
            </a:r>
          </a:p>
        </p:txBody>
      </p:sp>
      <p:sp>
        <p:nvSpPr>
          <p:cNvPr id="9219" name="Rectangle 3"/>
          <p:cNvSpPr>
            <a:spLocks noGrp="1" noChangeArrowheads="1"/>
          </p:cNvSpPr>
          <p:nvPr>
            <p:ph idx="1"/>
          </p:nvPr>
        </p:nvSpPr>
        <p:spPr>
          <a:noFill/>
          <a:ln/>
        </p:spPr>
        <p:txBody>
          <a:bodyPr/>
          <a:lstStyle/>
          <a:p>
            <a:r>
              <a:rPr lang="en-US" altLang="en-US"/>
              <a:t>A transaction might</a:t>
            </a:r>
            <a:r>
              <a:rPr lang="en-US" altLang="en-US">
                <a:solidFill>
                  <a:schemeClr val="accent2"/>
                </a:solidFill>
              </a:rPr>
              <a:t> </a:t>
            </a:r>
            <a:r>
              <a:rPr lang="en-US" altLang="en-US" i="1">
                <a:solidFill>
                  <a:schemeClr val="accent2"/>
                </a:solidFill>
              </a:rPr>
              <a:t>commit</a:t>
            </a:r>
            <a:r>
              <a:rPr lang="en-US" altLang="en-US">
                <a:solidFill>
                  <a:schemeClr val="accent2"/>
                </a:solidFill>
              </a:rPr>
              <a:t> </a:t>
            </a:r>
            <a:r>
              <a:rPr lang="en-US" altLang="en-US"/>
              <a:t>after completing all its actions, or it could </a:t>
            </a:r>
            <a:r>
              <a:rPr lang="en-US" altLang="en-US" i="1">
                <a:solidFill>
                  <a:schemeClr val="accent2"/>
                </a:solidFill>
              </a:rPr>
              <a:t>abort</a:t>
            </a:r>
            <a:r>
              <a:rPr lang="en-US" altLang="en-US">
                <a:solidFill>
                  <a:schemeClr val="accent2"/>
                </a:solidFill>
              </a:rPr>
              <a:t> </a:t>
            </a:r>
            <a:r>
              <a:rPr lang="en-US" altLang="en-US"/>
              <a:t>(or be aborted by the DBMS) after executing some actions.</a:t>
            </a:r>
          </a:p>
          <a:p>
            <a:r>
              <a:rPr lang="en-US" altLang="en-US"/>
              <a:t>A very important property guaranteed by the DBMS for all transactions is that they are </a:t>
            </a:r>
            <a:r>
              <a:rPr lang="en-US" altLang="en-US" i="1" u="sng">
                <a:solidFill>
                  <a:schemeClr val="accent2"/>
                </a:solidFill>
              </a:rPr>
              <a:t>atomic</a:t>
            </a:r>
            <a:r>
              <a:rPr lang="en-US" altLang="en-US" u="sng">
                <a:solidFill>
                  <a:schemeClr val="accent2"/>
                </a:solidFill>
              </a:rPr>
              <a:t>.</a:t>
            </a:r>
            <a:r>
              <a:rPr lang="en-US" altLang="en-US">
                <a:solidFill>
                  <a:schemeClr val="accent2"/>
                </a:solidFill>
              </a:rPr>
              <a:t>  </a:t>
            </a:r>
            <a:r>
              <a:rPr lang="en-US" altLang="en-US"/>
              <a:t>That is, a user can think of a Xact as always executing all its actions in one step, or not executing any actions at all.</a:t>
            </a:r>
          </a:p>
          <a:p>
            <a:pPr lvl="1">
              <a:buSzPct val="75000"/>
            </a:pPr>
            <a:r>
              <a:rPr lang="en-US" altLang="en-US"/>
              <a:t>DBMS </a:t>
            </a:r>
            <a:r>
              <a:rPr lang="en-US" altLang="en-US" i="1">
                <a:solidFill>
                  <a:schemeClr val="accent2"/>
                </a:solidFill>
              </a:rPr>
              <a:t>logs</a:t>
            </a:r>
            <a:r>
              <a:rPr lang="en-US" altLang="en-US"/>
              <a:t> all actions so that it can </a:t>
            </a:r>
            <a:r>
              <a:rPr lang="en-US" altLang="en-US" i="1">
                <a:solidFill>
                  <a:schemeClr val="accent2"/>
                </a:solidFill>
              </a:rPr>
              <a:t>undo</a:t>
            </a:r>
            <a:r>
              <a:rPr lang="en-US" altLang="en-US">
                <a:solidFill>
                  <a:schemeClr val="accent2"/>
                </a:solidFill>
              </a:rPr>
              <a:t> </a:t>
            </a:r>
            <a:r>
              <a:rPr lang="en-US" altLang="en-US"/>
              <a:t>the actions of aborted transactions.</a:t>
            </a:r>
          </a:p>
        </p:txBody>
      </p:sp>
    </p:spTree>
    <p:extLst>
      <p:ext uri="{BB962C8B-B14F-4D97-AF65-F5344CB8AC3E}">
        <p14:creationId xmlns:p14="http://schemas.microsoft.com/office/powerpoint/2010/main" val="1381603885"/>
      </p:ext>
    </p:extLst>
  </p:cSld>
  <p:clrMapOvr>
    <a:masterClrMapping/>
  </p:clrMapOvr>
  <p:transition>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r>
              <a:rPr lang="en-US" altLang="en-US"/>
              <a:t>Example</a:t>
            </a:r>
          </a:p>
        </p:txBody>
      </p:sp>
      <p:sp>
        <p:nvSpPr>
          <p:cNvPr id="11267" name="Rectangle 3"/>
          <p:cNvSpPr>
            <a:spLocks noGrp="1" noChangeArrowheads="1"/>
          </p:cNvSpPr>
          <p:nvPr>
            <p:ph idx="1"/>
          </p:nvPr>
        </p:nvSpPr>
        <p:spPr>
          <a:xfrm>
            <a:off x="657225" y="928687"/>
            <a:ext cx="7772400" cy="3057525"/>
          </a:xfrm>
          <a:noFill/>
          <a:ln/>
        </p:spPr>
        <p:txBody>
          <a:bodyPr/>
          <a:lstStyle/>
          <a:p>
            <a:r>
              <a:rPr lang="en-US" altLang="en-US" dirty="0"/>
              <a:t>Consider two transactions (</a:t>
            </a:r>
            <a:r>
              <a:rPr lang="en-US" altLang="en-US" i="1" dirty="0" err="1"/>
              <a:t>Xacts</a:t>
            </a:r>
            <a:r>
              <a:rPr lang="en-US" altLang="en-US" dirty="0"/>
              <a:t>):</a:t>
            </a:r>
          </a:p>
        </p:txBody>
      </p:sp>
      <p:sp>
        <p:nvSpPr>
          <p:cNvPr id="11268" name="Rectangle 4"/>
          <p:cNvSpPr>
            <a:spLocks noChangeArrowheads="1"/>
          </p:cNvSpPr>
          <p:nvPr/>
        </p:nvSpPr>
        <p:spPr bwMode="auto">
          <a:xfrm>
            <a:off x="1074974" y="1446699"/>
            <a:ext cx="4785766"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BEGIN   A=A+100,   B=B-100   END</a:t>
            </a:r>
          </a:p>
          <a:p>
            <a:r>
              <a:rPr lang="en-US" altLang="en-US" sz="1800">
                <a:latin typeface="Book Antiqua" charset="0"/>
              </a:rPr>
              <a:t>T2:	BEGIN   A=1.06*A,   B=1.06*B   END</a:t>
            </a:r>
          </a:p>
        </p:txBody>
      </p:sp>
      <p:sp>
        <p:nvSpPr>
          <p:cNvPr id="11269" name="Rectangle 5"/>
          <p:cNvSpPr>
            <a:spLocks noChangeArrowheads="1"/>
          </p:cNvSpPr>
          <p:nvPr/>
        </p:nvSpPr>
        <p:spPr bwMode="auto">
          <a:xfrm>
            <a:off x="657225" y="2257424"/>
            <a:ext cx="6800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dirty="0">
                <a:latin typeface="Book Antiqua" charset="0"/>
              </a:rPr>
              <a:t>Intuitively, the first transaction is transferring $100 from B’s account to A’s account.  The second is crediting both accounts with a 6% interest payment.</a:t>
            </a:r>
          </a:p>
          <a:p>
            <a:pPr>
              <a:spcBef>
                <a:spcPct val="20000"/>
              </a:spcBef>
              <a:buClr>
                <a:schemeClr val="tx1"/>
              </a:buClr>
              <a:buSzPct val="75000"/>
              <a:buFont typeface="Wingdings" charset="2"/>
              <a:buChar char="v"/>
            </a:pPr>
            <a:r>
              <a:rPr lang="en-US" altLang="en-US" sz="2100" dirty="0">
                <a:latin typeface="Book Antiqua" charset="0"/>
              </a:rPr>
              <a:t>There is no guarantee that T1 will execute before T2 or vice-versa, if both are submitted together.  However, the net effect </a:t>
            </a:r>
            <a:r>
              <a:rPr lang="en-US" altLang="en-US" sz="2100" i="1" dirty="0">
                <a:latin typeface="Book Antiqua" charset="0"/>
              </a:rPr>
              <a:t>must </a:t>
            </a:r>
            <a:r>
              <a:rPr lang="en-US" altLang="en-US" sz="2100" dirty="0">
                <a:latin typeface="Book Antiqua" charset="0"/>
              </a:rPr>
              <a:t>be equivalent to these two transactions running serially in some order.</a:t>
            </a:r>
          </a:p>
        </p:txBody>
      </p:sp>
    </p:spTree>
    <p:extLst>
      <p:ext uri="{BB962C8B-B14F-4D97-AF65-F5344CB8AC3E}">
        <p14:creationId xmlns:p14="http://schemas.microsoft.com/office/powerpoint/2010/main" val="263937372"/>
      </p:ext>
    </p:extLst>
  </p:cSld>
  <p:clrMapOvr>
    <a:masterClrMapping/>
  </p:clrMapOvr>
  <p:transition>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a:lstStyle/>
          <a:p>
            <a:r>
              <a:rPr lang="en-US" altLang="en-US"/>
              <a:t>Example (Contd.)</a:t>
            </a:r>
          </a:p>
        </p:txBody>
      </p:sp>
      <p:sp>
        <p:nvSpPr>
          <p:cNvPr id="13315" name="Rectangle 3"/>
          <p:cNvSpPr>
            <a:spLocks noGrp="1" noChangeArrowheads="1"/>
          </p:cNvSpPr>
          <p:nvPr>
            <p:ph idx="1"/>
          </p:nvPr>
        </p:nvSpPr>
        <p:spPr>
          <a:xfrm>
            <a:off x="681097" y="1000125"/>
            <a:ext cx="7772400" cy="3057525"/>
          </a:xfrm>
          <a:noFill/>
          <a:ln/>
        </p:spPr>
        <p:txBody>
          <a:bodyPr/>
          <a:lstStyle/>
          <a:p>
            <a:r>
              <a:rPr lang="en-US" altLang="en-US" dirty="0"/>
              <a:t>Consider a possible interleaving </a:t>
            </a:r>
            <a:r>
              <a:rPr lang="en-US" altLang="en-US" dirty="0">
                <a:solidFill>
                  <a:schemeClr val="accent2"/>
                </a:solidFill>
              </a:rPr>
              <a:t>(</a:t>
            </a:r>
            <a:r>
              <a:rPr lang="en-US" altLang="en-US" i="1" u="sng" dirty="0">
                <a:solidFill>
                  <a:schemeClr val="accent2"/>
                </a:solidFill>
              </a:rPr>
              <a:t>schedule</a:t>
            </a:r>
            <a:r>
              <a:rPr lang="en-US" altLang="en-US" dirty="0">
                <a:solidFill>
                  <a:schemeClr val="accent2"/>
                </a:solidFill>
              </a:rPr>
              <a:t>)</a:t>
            </a:r>
            <a:r>
              <a:rPr lang="en-US" altLang="en-US" dirty="0"/>
              <a:t>:</a:t>
            </a:r>
          </a:p>
        </p:txBody>
      </p:sp>
      <p:sp>
        <p:nvSpPr>
          <p:cNvPr id="13316" name="Rectangle 4"/>
          <p:cNvSpPr>
            <a:spLocks noChangeArrowheads="1"/>
          </p:cNvSpPr>
          <p:nvPr/>
        </p:nvSpPr>
        <p:spPr bwMode="auto">
          <a:xfrm>
            <a:off x="1066095" y="1534947"/>
            <a:ext cx="5726729"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a:latin typeface="Book Antiqua" charset="0"/>
              </a:rPr>
              <a:t>T2:	   	         A=1.06*A,  		 B=1.06*B</a:t>
            </a:r>
          </a:p>
        </p:txBody>
      </p:sp>
      <p:sp>
        <p:nvSpPr>
          <p:cNvPr id="13317" name="Rectangle 5"/>
          <p:cNvSpPr>
            <a:spLocks noChangeArrowheads="1"/>
          </p:cNvSpPr>
          <p:nvPr/>
        </p:nvSpPr>
        <p:spPr bwMode="auto">
          <a:xfrm>
            <a:off x="681097" y="240556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This is OK.  </a:t>
            </a:r>
            <a:r>
              <a:rPr lang="en-US" altLang="en-US" sz="2100" dirty="0">
                <a:latin typeface="Book Antiqua" charset="0"/>
              </a:rPr>
              <a:t>But what about:</a:t>
            </a:r>
          </a:p>
        </p:txBody>
      </p:sp>
      <p:sp>
        <p:nvSpPr>
          <p:cNvPr id="13318" name="Rectangle 6"/>
          <p:cNvSpPr>
            <a:spLocks noChangeArrowheads="1"/>
          </p:cNvSpPr>
          <p:nvPr/>
        </p:nvSpPr>
        <p:spPr bwMode="auto">
          <a:xfrm>
            <a:off x="1066095" y="2893955"/>
            <a:ext cx="669494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dirty="0">
                <a:latin typeface="Book Antiqua" charset="0"/>
              </a:rPr>
              <a:t>T2:	   	         A=1.06*A, B=1.06*B</a:t>
            </a:r>
          </a:p>
        </p:txBody>
      </p:sp>
      <p:sp>
        <p:nvSpPr>
          <p:cNvPr id="13319" name="Rectangle 7"/>
          <p:cNvSpPr>
            <a:spLocks noChangeArrowheads="1"/>
          </p:cNvSpPr>
          <p:nvPr/>
        </p:nvSpPr>
        <p:spPr bwMode="auto">
          <a:xfrm>
            <a:off x="681097" y="359212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The DBMS’s view of the second schedule:</a:t>
            </a:r>
          </a:p>
        </p:txBody>
      </p:sp>
      <p:sp>
        <p:nvSpPr>
          <p:cNvPr id="13320" name="Rectangle 8"/>
          <p:cNvSpPr>
            <a:spLocks noChangeArrowheads="1"/>
          </p:cNvSpPr>
          <p:nvPr/>
        </p:nvSpPr>
        <p:spPr bwMode="auto">
          <a:xfrm>
            <a:off x="1066095" y="4044553"/>
            <a:ext cx="6247705"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R(A), W(A),   		     	       R(B), W(B)</a:t>
            </a:r>
          </a:p>
          <a:p>
            <a:r>
              <a:rPr lang="en-US" altLang="en-US" sz="1800">
                <a:latin typeface="Book Antiqua" charset="0"/>
              </a:rPr>
              <a:t>T2:	   		R(A), W(A), R(B), W(B)</a:t>
            </a:r>
          </a:p>
        </p:txBody>
      </p:sp>
    </p:spTree>
    <p:extLst>
      <p:ext uri="{BB962C8B-B14F-4D97-AF65-F5344CB8AC3E}">
        <p14:creationId xmlns:p14="http://schemas.microsoft.com/office/powerpoint/2010/main" val="260275142"/>
      </p:ext>
    </p:extLst>
  </p:cSld>
  <p:clrMapOvr>
    <a:masterClrMapping/>
  </p:clrMapOvr>
  <p:transition>
    <p:cu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ltLang="en-US"/>
              <a:t>Scheduling Transactions</a:t>
            </a:r>
          </a:p>
        </p:txBody>
      </p:sp>
      <p:sp>
        <p:nvSpPr>
          <p:cNvPr id="15363" name="Rectangle 3"/>
          <p:cNvSpPr>
            <a:spLocks noGrp="1" noChangeArrowheads="1"/>
          </p:cNvSpPr>
          <p:nvPr>
            <p:ph idx="1"/>
          </p:nvPr>
        </p:nvSpPr>
        <p:spPr>
          <a:xfrm>
            <a:off x="669524" y="1143000"/>
            <a:ext cx="7772400" cy="3057525"/>
          </a:xfrm>
          <a:noFill/>
          <a:ln/>
        </p:spPr>
        <p:txBody>
          <a:bodyPr/>
          <a:lstStyle/>
          <a:p>
            <a:r>
              <a:rPr lang="en-US" altLang="en-US" i="1" u="sng">
                <a:solidFill>
                  <a:schemeClr val="accent2"/>
                </a:solidFill>
              </a:rPr>
              <a:t>Serial schedule:</a:t>
            </a:r>
            <a:r>
              <a:rPr lang="en-US" altLang="en-US"/>
              <a:t> Schedule that does not interleave the actions of different transactions.</a:t>
            </a:r>
          </a:p>
          <a:p>
            <a:r>
              <a:rPr lang="en-US" altLang="en-US" i="1" u="sng" dirty="0">
                <a:solidFill>
                  <a:schemeClr val="accent2"/>
                </a:solidFill>
              </a:rPr>
              <a:t>Equivalent schedules</a:t>
            </a:r>
            <a:r>
              <a:rPr lang="en-US" altLang="en-US" u="sng" dirty="0">
                <a:solidFill>
                  <a:schemeClr val="accent2"/>
                </a:solidFill>
              </a:rPr>
              <a:t>:</a:t>
            </a:r>
            <a:r>
              <a:rPr lang="en-US" altLang="en-US" dirty="0">
                <a:solidFill>
                  <a:schemeClr val="accent2"/>
                </a:solidFill>
              </a:rPr>
              <a:t>  </a:t>
            </a:r>
            <a:r>
              <a:rPr lang="en-US" altLang="en-US" dirty="0"/>
              <a:t>For any database state, the effect (on the set of objects in the database) of executing the first schedule is identical to the effect of executing the second schedule.</a:t>
            </a:r>
          </a:p>
          <a:p>
            <a:r>
              <a:rPr lang="en-US" altLang="en-US" i="1" u="sng" dirty="0">
                <a:solidFill>
                  <a:schemeClr val="accent2"/>
                </a:solidFill>
              </a:rPr>
              <a:t>Serializable schedule</a:t>
            </a:r>
            <a:r>
              <a:rPr lang="en-US" altLang="en-US" dirty="0">
                <a:solidFill>
                  <a:schemeClr val="accent2"/>
                </a:solidFill>
              </a:rPr>
              <a:t>:  </a:t>
            </a:r>
            <a:r>
              <a:rPr lang="en-US" altLang="en-US" dirty="0"/>
              <a:t>A schedule that is equivalent to some serial execution of the transactions.</a:t>
            </a:r>
          </a:p>
          <a:p>
            <a:pPr>
              <a:buFont typeface="Wingdings" charset="2"/>
              <a:buNone/>
            </a:pPr>
            <a:r>
              <a:rPr lang="en-US" altLang="en-US" dirty="0"/>
              <a:t>(Note: If each transaction preserves consistency, every serializable schedule preserves consistency. )</a:t>
            </a:r>
          </a:p>
          <a:p>
            <a:pPr>
              <a:buFont typeface="Wingdings" charset="2"/>
              <a:buNone/>
            </a:pPr>
            <a:endParaRPr lang="en-US" altLang="en-US" dirty="0"/>
          </a:p>
        </p:txBody>
      </p:sp>
    </p:spTree>
    <p:extLst>
      <p:ext uri="{BB962C8B-B14F-4D97-AF65-F5344CB8AC3E}">
        <p14:creationId xmlns:p14="http://schemas.microsoft.com/office/powerpoint/2010/main" val="1046530006"/>
      </p:ext>
    </p:extLst>
  </p:cSld>
  <p:clrMapOvr>
    <a:masterClrMapping/>
  </p:clrMapOvr>
  <p:transition>
    <p:cu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altLang="en-US"/>
              <a:t>Anomalies with Interleaved Execution</a:t>
            </a:r>
          </a:p>
        </p:txBody>
      </p:sp>
      <p:sp>
        <p:nvSpPr>
          <p:cNvPr id="17411" name="Rectangle 3"/>
          <p:cNvSpPr>
            <a:spLocks noGrp="1" noChangeArrowheads="1"/>
          </p:cNvSpPr>
          <p:nvPr>
            <p:ph idx="1"/>
          </p:nvPr>
        </p:nvSpPr>
        <p:spPr>
          <a:xfrm>
            <a:off x="838200" y="1601310"/>
            <a:ext cx="7772400" cy="3057525"/>
          </a:xfrm>
          <a:noFill/>
          <a:ln/>
        </p:spPr>
        <p:txBody>
          <a:bodyPr/>
          <a:lstStyle/>
          <a:p>
            <a:r>
              <a:rPr lang="en-US" altLang="en-US"/>
              <a:t>Reading Uncommitted Data (WR Conflicts, “dirty reads”):</a:t>
            </a:r>
            <a:br>
              <a:rPr lang="en-US" altLang="en-US"/>
            </a:br>
            <a:r>
              <a:rPr lang="en-US" altLang="en-US"/>
              <a:t/>
            </a:r>
            <a:br>
              <a:rPr lang="en-US" altLang="en-US"/>
            </a:br>
            <a:endParaRPr lang="en-US" altLang="en-US"/>
          </a:p>
          <a:p>
            <a:pPr>
              <a:buFont typeface="Wingdings" charset="2"/>
              <a:buNone/>
            </a:pPr>
            <a:endParaRPr lang="en-US" altLang="en-US" dirty="0"/>
          </a:p>
          <a:p>
            <a:r>
              <a:rPr lang="en-US" altLang="en-US" dirty="0"/>
              <a:t>Unrepeatable Reads (RW Conflicts):</a:t>
            </a:r>
          </a:p>
          <a:p>
            <a:endParaRPr lang="en-US" altLang="en-US" dirty="0"/>
          </a:p>
        </p:txBody>
      </p:sp>
      <p:sp>
        <p:nvSpPr>
          <p:cNvPr id="17412"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W(A),   	               R(B), W(B), Abort</a:t>
            </a:r>
          </a:p>
          <a:p>
            <a:r>
              <a:rPr lang="en-US" altLang="en-US" sz="1800">
                <a:latin typeface="Book Antiqua" charset="0"/>
              </a:rPr>
              <a:t>T2:			R(A), W(A), C</a:t>
            </a:r>
          </a:p>
        </p:txBody>
      </p:sp>
      <p:sp>
        <p:nvSpPr>
          <p:cNvPr id="17413" name="Rectangle 5"/>
          <p:cNvSpPr>
            <a:spLocks noChangeArrowheads="1"/>
          </p:cNvSpPr>
          <p:nvPr/>
        </p:nvSpPr>
        <p:spPr bwMode="auto">
          <a:xfrm>
            <a:off x="1488281" y="377428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R(A), W(A), C</a:t>
            </a:r>
          </a:p>
          <a:p>
            <a:r>
              <a:rPr lang="en-US" altLang="en-US" sz="1800">
                <a:latin typeface="Book Antiqua" charset="0"/>
              </a:rPr>
              <a:t>T2:		R(A), W(A), C</a:t>
            </a:r>
          </a:p>
        </p:txBody>
      </p:sp>
    </p:spTree>
    <p:extLst>
      <p:ext uri="{BB962C8B-B14F-4D97-AF65-F5344CB8AC3E}">
        <p14:creationId xmlns:p14="http://schemas.microsoft.com/office/powerpoint/2010/main" val="461052920"/>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ltLang="en-US"/>
              <a:t>Anomalies (Continued)</a:t>
            </a:r>
          </a:p>
        </p:txBody>
      </p:sp>
      <p:sp>
        <p:nvSpPr>
          <p:cNvPr id="19459" name="Rectangle 3"/>
          <p:cNvSpPr>
            <a:spLocks noGrp="1" noChangeArrowheads="1"/>
          </p:cNvSpPr>
          <p:nvPr>
            <p:ph idx="1"/>
          </p:nvPr>
        </p:nvSpPr>
        <p:spPr>
          <a:noFill/>
          <a:ln/>
        </p:spPr>
        <p:txBody>
          <a:bodyPr/>
          <a:lstStyle/>
          <a:p>
            <a:r>
              <a:rPr lang="en-US" altLang="en-US">
                <a:solidFill>
                  <a:srgbClr val="FF0000"/>
                </a:solidFill>
              </a:rPr>
              <a:t>Overwriting Uncommitted Data (WW Conflicts):</a:t>
            </a:r>
          </a:p>
          <a:p>
            <a:endParaRPr lang="en-US" altLang="en-US" dirty="0">
              <a:solidFill>
                <a:srgbClr val="FF0000"/>
              </a:solidFill>
            </a:endParaRPr>
          </a:p>
        </p:txBody>
      </p:sp>
      <p:sp>
        <p:nvSpPr>
          <p:cNvPr id="19460"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W(A),  		    W(B), C</a:t>
            </a:r>
          </a:p>
          <a:p>
            <a:r>
              <a:rPr lang="en-US" altLang="en-US" sz="1800">
                <a:latin typeface="Book Antiqua" charset="0"/>
              </a:rPr>
              <a:t>T2:		W(A), W(B), C</a:t>
            </a:r>
          </a:p>
        </p:txBody>
      </p:sp>
    </p:spTree>
    <p:extLst>
      <p:ext uri="{BB962C8B-B14F-4D97-AF65-F5344CB8AC3E}">
        <p14:creationId xmlns:p14="http://schemas.microsoft.com/office/powerpoint/2010/main" val="67376907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Reminder</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a:t>
            </a:r>
            <a:r>
              <a:rPr lang="en-US" altLang="en-US" sz="1200" i="1" dirty="0" smtClean="0">
                <a:solidFill>
                  <a:schemeClr val="bg1"/>
                </a:solidFill>
              </a:rPr>
              <a:t>11  </a:t>
            </a:r>
            <a:r>
              <a:rPr lang="en-US" altLang="en-US" sz="1200" i="1" dirty="0">
                <a:solidFill>
                  <a:schemeClr val="bg1"/>
                </a:solidFill>
              </a:rPr>
              <a:t>Query Processing. Transactions, Recovery</a:t>
            </a:r>
          </a:p>
        </p:txBody>
      </p:sp>
    </p:spTree>
    <p:extLst>
      <p:ext uri="{BB962C8B-B14F-4D97-AF65-F5344CB8AC3E}">
        <p14:creationId xmlns:p14="http://schemas.microsoft.com/office/powerpoint/2010/main" val="21393594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r>
              <a:rPr lang="en-US" altLang="en-US"/>
              <a:t>Lock-Based Concurrency Control</a:t>
            </a:r>
          </a:p>
        </p:txBody>
      </p:sp>
      <p:sp>
        <p:nvSpPr>
          <p:cNvPr id="21507" name="Rectangle 3"/>
          <p:cNvSpPr>
            <a:spLocks noGrp="1" noChangeArrowheads="1"/>
          </p:cNvSpPr>
          <p:nvPr>
            <p:ph idx="1"/>
          </p:nvPr>
        </p:nvSpPr>
        <p:spPr>
          <a:xfrm>
            <a:off x="518604" y="1033139"/>
            <a:ext cx="7772400" cy="3057525"/>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249173006"/>
      </p:ext>
    </p:extLst>
  </p:cSld>
  <p:clrMapOvr>
    <a:masterClrMapping/>
  </p:clrMapOvr>
  <p:transition>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idx="1"/>
          </p:nvPr>
        </p:nvSpPr>
        <p:spPr>
          <a:xfrm>
            <a:off x="545237" y="979872"/>
            <a:ext cx="7772400" cy="3057525"/>
          </a:xfrm>
          <a:noFill/>
          <a:ln/>
        </p:spPr>
        <p:txBody>
          <a:bodyPr/>
          <a:lstStyle/>
          <a:p>
            <a:r>
              <a:rPr lang="en-US" altLang="en-US"/>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466841756"/>
      </p:ext>
    </p:extLst>
  </p:cSld>
  <p:clrMapOvr>
    <a:masterClrMapping/>
  </p:clrMapOvr>
  <p:transition>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a:lstStyle/>
          <a:p>
            <a:r>
              <a:rPr lang="en-US" altLang="en-US"/>
              <a:t>The Log</a:t>
            </a:r>
          </a:p>
        </p:txBody>
      </p:sp>
      <p:sp>
        <p:nvSpPr>
          <p:cNvPr id="25603" name="Rectangle 3"/>
          <p:cNvSpPr>
            <a:spLocks noGrp="1" noChangeArrowheads="1"/>
          </p:cNvSpPr>
          <p:nvPr>
            <p:ph idx="1"/>
          </p:nvPr>
        </p:nvSpPr>
        <p:spPr>
          <a:xfrm>
            <a:off x="722790" y="1143000"/>
            <a:ext cx="7772400" cy="3057525"/>
          </a:xfrm>
          <a:noFill/>
          <a:ln/>
        </p:spPr>
        <p:txBody>
          <a:bodyPr/>
          <a:lstStyle/>
          <a:p>
            <a:r>
              <a:rPr lang="en-US" altLang="en-US"/>
              <a:t>The following actions are recorded in the log:</a:t>
            </a:r>
          </a:p>
          <a:p>
            <a:pPr lvl="1">
              <a:buSzPct val="75000"/>
            </a:pPr>
            <a:r>
              <a:rPr lang="en-US" altLang="en-US" i="1" dirty="0" err="1">
                <a:solidFill>
                  <a:schemeClr val="accent2"/>
                </a:solidFill>
              </a:rPr>
              <a:t>Ti</a:t>
            </a:r>
            <a:r>
              <a:rPr lang="en-US" altLang="en-US" i="1" dirty="0">
                <a:solidFill>
                  <a:schemeClr val="accent2"/>
                </a:solidFill>
              </a:rPr>
              <a:t> writes an object</a:t>
            </a:r>
            <a:r>
              <a:rPr lang="en-US" altLang="en-US" dirty="0">
                <a:solidFill>
                  <a:schemeClr val="accent2"/>
                </a:solidFill>
              </a:rPr>
              <a:t>:  </a:t>
            </a:r>
            <a:r>
              <a:rPr lang="en-US" altLang="en-US" dirty="0"/>
              <a:t>the old value and the new value.</a:t>
            </a:r>
          </a:p>
          <a:p>
            <a:pPr lvl="2"/>
            <a:r>
              <a:rPr lang="en-US" altLang="en-US" dirty="0"/>
              <a:t>Log record must go to disk</a:t>
            </a:r>
            <a:r>
              <a:rPr lang="en-US" altLang="en-US" dirty="0">
                <a:solidFill>
                  <a:schemeClr val="accent2"/>
                </a:solidFill>
              </a:rPr>
              <a:t> </a:t>
            </a:r>
            <a:r>
              <a:rPr lang="en-US" altLang="en-US" i="1" u="sng" dirty="0">
                <a:solidFill>
                  <a:schemeClr val="accent2"/>
                </a:solidFill>
              </a:rPr>
              <a:t>before</a:t>
            </a:r>
            <a:r>
              <a:rPr lang="en-US" altLang="en-US" dirty="0">
                <a:solidFill>
                  <a:schemeClr val="accent2"/>
                </a:solidFill>
              </a:rPr>
              <a:t> </a:t>
            </a:r>
            <a:r>
              <a:rPr lang="en-US" altLang="en-US" dirty="0"/>
              <a:t>the changed page!</a:t>
            </a:r>
          </a:p>
          <a:p>
            <a:pPr lvl="1">
              <a:buSzPct val="75000"/>
            </a:pPr>
            <a:r>
              <a:rPr lang="en-US" altLang="en-US" i="1" dirty="0" err="1">
                <a:solidFill>
                  <a:schemeClr val="accent2"/>
                </a:solidFill>
              </a:rPr>
              <a:t>Ti</a:t>
            </a:r>
            <a:r>
              <a:rPr lang="en-US" altLang="en-US" i="1" dirty="0">
                <a:solidFill>
                  <a:schemeClr val="accent2"/>
                </a:solidFill>
              </a:rPr>
              <a:t> commits/aborts</a:t>
            </a:r>
            <a:r>
              <a:rPr lang="en-US" altLang="en-US" dirty="0">
                <a:solidFill>
                  <a:schemeClr val="accent2"/>
                </a:solidFill>
              </a:rPr>
              <a:t>:  </a:t>
            </a:r>
            <a:r>
              <a:rPr lang="en-US" altLang="en-US" dirty="0"/>
              <a:t>a log record indicating this action.</a:t>
            </a:r>
          </a:p>
          <a:p>
            <a:r>
              <a:rPr lang="en-US" altLang="en-US" dirty="0"/>
              <a:t>Log records are chained together by </a:t>
            </a:r>
            <a:r>
              <a:rPr lang="en-US" altLang="en-US" dirty="0" err="1"/>
              <a:t>Xact</a:t>
            </a:r>
            <a:r>
              <a:rPr lang="en-US" altLang="en-US" dirty="0"/>
              <a:t> id, so it’s easy to undo a specific </a:t>
            </a:r>
            <a:r>
              <a:rPr lang="en-US" altLang="en-US" dirty="0" err="1"/>
              <a:t>Xact</a:t>
            </a:r>
            <a:r>
              <a:rPr lang="en-US" altLang="en-US" dirty="0"/>
              <a:t>.</a:t>
            </a:r>
          </a:p>
          <a:p>
            <a:r>
              <a:rPr lang="en-US" altLang="en-US" dirty="0"/>
              <a:t>Log is often </a:t>
            </a:r>
            <a:r>
              <a:rPr lang="en-US" altLang="en-US" i="1" dirty="0"/>
              <a:t>duplexed </a:t>
            </a:r>
            <a:r>
              <a:rPr lang="en-US" altLang="en-US" dirty="0"/>
              <a:t>and </a:t>
            </a:r>
            <a:r>
              <a:rPr lang="en-US" altLang="en-US" i="1" dirty="0"/>
              <a:t>archived</a:t>
            </a:r>
            <a:r>
              <a:rPr lang="en-US" altLang="en-US" dirty="0"/>
              <a:t> on stable storage.</a:t>
            </a:r>
          </a:p>
          <a:p>
            <a:r>
              <a:rPr lang="en-US" altLang="en-US" dirty="0"/>
              <a:t>All log related activities (and in fact, all CC related activities such as lock/unlock, dealing with deadlocks etc.) are handled transparently by the DBMS.</a:t>
            </a:r>
          </a:p>
        </p:txBody>
      </p:sp>
    </p:spTree>
    <p:extLst>
      <p:ext uri="{BB962C8B-B14F-4D97-AF65-F5344CB8AC3E}">
        <p14:creationId xmlns:p14="http://schemas.microsoft.com/office/powerpoint/2010/main" val="2141281087"/>
      </p:ext>
    </p:extLst>
  </p:cSld>
  <p:clrMapOvr>
    <a:masterClrMapping/>
  </p:clrMapOvr>
  <p:transition>
    <p:cu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lstStyle/>
          <a:p>
            <a:r>
              <a:rPr lang="en-US" altLang="en-US"/>
              <a:t>Recovering From a Crash</a:t>
            </a:r>
          </a:p>
        </p:txBody>
      </p:sp>
      <p:sp>
        <p:nvSpPr>
          <p:cNvPr id="27651" name="Rectangle 3"/>
          <p:cNvSpPr>
            <a:spLocks noGrp="1" noChangeArrowheads="1"/>
          </p:cNvSpPr>
          <p:nvPr>
            <p:ph idx="1"/>
          </p:nvPr>
        </p:nvSpPr>
        <p:spPr>
          <a:xfrm>
            <a:off x="731668" y="1006506"/>
            <a:ext cx="7772400" cy="3057525"/>
          </a:xfrm>
          <a:noFill/>
          <a:ln/>
        </p:spPr>
        <p:txBody>
          <a:bodyPr/>
          <a:lstStyle/>
          <a:p>
            <a:r>
              <a:rPr lang="en-US" altLang="en-US"/>
              <a:t>There are 3 phases in the </a:t>
            </a:r>
            <a:r>
              <a:rPr lang="en-US" altLang="en-US" i="1"/>
              <a:t>Aries</a:t>
            </a:r>
            <a:r>
              <a:rPr lang="en-US" altLang="en-US"/>
              <a:t> recovery algorithm:</a:t>
            </a:r>
          </a:p>
          <a:p>
            <a:pPr lvl="1">
              <a:buSzPct val="75000"/>
            </a:pPr>
            <a:r>
              <a:rPr lang="en-US" altLang="en-US" i="1" u="sng">
                <a:solidFill>
                  <a:schemeClr val="accent2"/>
                </a:solidFill>
              </a:rPr>
              <a:t>Analysis</a:t>
            </a:r>
            <a:r>
              <a:rPr lang="en-US" altLang="en-US">
                <a:solidFill>
                  <a:schemeClr val="accent2"/>
                </a:solidFill>
              </a:rPr>
              <a:t>:  </a:t>
            </a:r>
            <a:r>
              <a:rPr lang="en-US" altLang="en-US"/>
              <a:t>Scan the log forward (from the most recent </a:t>
            </a:r>
            <a:r>
              <a:rPr lang="en-US" altLang="en-US" i="1">
                <a:solidFill>
                  <a:schemeClr val="accent2"/>
                </a:solidFill>
              </a:rPr>
              <a:t>checkpoint</a:t>
            </a:r>
            <a:r>
              <a:rPr lang="en-US" altLang="en-US"/>
              <a:t>) to identify all Xacts that were active, and all dirty pages in the buffer pool at the time of the crash.</a:t>
            </a:r>
          </a:p>
          <a:p>
            <a:pPr lvl="1">
              <a:buSzPct val="75000"/>
            </a:pPr>
            <a:r>
              <a:rPr lang="en-US" altLang="en-US" i="1" u="sng">
                <a:solidFill>
                  <a:schemeClr val="accent2"/>
                </a:solidFill>
              </a:rPr>
              <a:t>Redo</a:t>
            </a:r>
            <a:r>
              <a:rPr lang="en-US" altLang="en-US">
                <a:solidFill>
                  <a:schemeClr val="accent2"/>
                </a:solidFill>
              </a:rPr>
              <a:t>:  </a:t>
            </a:r>
            <a:r>
              <a:rPr lang="en-US" altLang="en-US"/>
              <a:t>Redoes all updates to dirty pages in the buffer pool, as needed, to ensure that all logged updates are in fact carried out and written to disk.</a:t>
            </a:r>
          </a:p>
          <a:p>
            <a:pPr lvl="1">
              <a:buSzPct val="75000"/>
            </a:pPr>
            <a:r>
              <a:rPr lang="en-US" altLang="en-US" i="1" u="sng">
                <a:solidFill>
                  <a:schemeClr val="accent2"/>
                </a:solidFill>
              </a:rPr>
              <a:t>Undo</a:t>
            </a:r>
            <a:r>
              <a:rPr lang="en-US" altLang="en-US">
                <a:solidFill>
                  <a:schemeClr val="accent2"/>
                </a:solidFill>
              </a:rPr>
              <a:t>:  </a:t>
            </a:r>
            <a:r>
              <a:rPr lang="en-US" altLang="en-US"/>
              <a:t>The  writes of all Xacts that were active at the crash are undone (by restoring the </a:t>
            </a:r>
            <a:r>
              <a:rPr lang="en-US" altLang="en-US" i="1"/>
              <a:t>before value </a:t>
            </a:r>
            <a:r>
              <a:rPr lang="en-US" altLang="en-US"/>
              <a:t>of the update, which is in the log record for the update), working backwards in the log.  (Some care must be taken to handle the case of a crash occurring during the recovery process!)</a:t>
            </a:r>
          </a:p>
        </p:txBody>
      </p:sp>
    </p:spTree>
    <p:extLst>
      <p:ext uri="{BB962C8B-B14F-4D97-AF65-F5344CB8AC3E}">
        <p14:creationId xmlns:p14="http://schemas.microsoft.com/office/powerpoint/2010/main" val="2097607744"/>
      </p:ext>
    </p:extLst>
  </p:cSld>
  <p:clrMapOvr>
    <a:masterClrMapping/>
  </p:clrMapOvr>
  <p:transition>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r>
              <a:rPr lang="en-US" altLang="en-US"/>
              <a:t>Summary</a:t>
            </a:r>
          </a:p>
        </p:txBody>
      </p:sp>
      <p:sp>
        <p:nvSpPr>
          <p:cNvPr id="29699" name="Rectangle 3"/>
          <p:cNvSpPr>
            <a:spLocks noGrp="1" noChangeArrowheads="1"/>
          </p:cNvSpPr>
          <p:nvPr>
            <p:ph idx="1"/>
          </p:nvPr>
        </p:nvSpPr>
        <p:spPr>
          <a:xfrm>
            <a:off x="722790" y="953239"/>
            <a:ext cx="7772400" cy="3057525"/>
          </a:xfrm>
          <a:noFill/>
          <a:ln/>
        </p:spPr>
        <p:txBody>
          <a:bodyPr/>
          <a:lstStyle/>
          <a:p>
            <a:r>
              <a:rPr lang="en-US" altLang="en-US" dirty="0"/>
              <a:t>Concurrency control and recovery are among the most important functions provided by a DBMS.</a:t>
            </a:r>
          </a:p>
          <a:p>
            <a:r>
              <a:rPr lang="en-US" altLang="en-US" dirty="0"/>
              <a:t>Users need not worry about concurrency.</a:t>
            </a:r>
          </a:p>
          <a:p>
            <a:pPr lvl="1">
              <a:buSzPct val="75000"/>
            </a:pPr>
            <a:r>
              <a:rPr lang="en-US" altLang="en-US" dirty="0"/>
              <a:t>System automatically inserts lock/unlock requests and schedules actions of different </a:t>
            </a:r>
            <a:r>
              <a:rPr lang="en-US" altLang="en-US" dirty="0" err="1"/>
              <a:t>Xacts</a:t>
            </a:r>
            <a:r>
              <a:rPr lang="en-US" altLang="en-US" dirty="0"/>
              <a:t> in such a way as to ensure that the resulting execution is equivalent to executing the </a:t>
            </a:r>
            <a:r>
              <a:rPr lang="en-US" altLang="en-US" dirty="0" err="1"/>
              <a:t>Xacts</a:t>
            </a:r>
            <a:r>
              <a:rPr lang="en-US" altLang="en-US" dirty="0"/>
              <a:t> one after the other in some order.</a:t>
            </a:r>
          </a:p>
          <a:p>
            <a:r>
              <a:rPr lang="en-US" altLang="en-US" dirty="0"/>
              <a:t>Write-ahead logging (WAL) is used to undo the actions of aborted transactions and to restore the system to a consistent state after a crash.</a:t>
            </a:r>
          </a:p>
          <a:p>
            <a:pPr lvl="1">
              <a:buSzPct val="75000"/>
            </a:pPr>
            <a:r>
              <a:rPr lang="en-US" altLang="en-US" i="1" dirty="0"/>
              <a:t>Consistent state</a:t>
            </a:r>
            <a:r>
              <a:rPr lang="en-US" altLang="en-US" dirty="0"/>
              <a:t>:  Only the effects of </a:t>
            </a:r>
            <a:r>
              <a:rPr lang="en-US" altLang="en-US" dirty="0" err="1"/>
              <a:t>commited</a:t>
            </a:r>
            <a:r>
              <a:rPr lang="en-US" altLang="en-US" dirty="0"/>
              <a:t> </a:t>
            </a:r>
            <a:r>
              <a:rPr lang="en-US" altLang="en-US" dirty="0" err="1"/>
              <a:t>Xacts</a:t>
            </a:r>
            <a:r>
              <a:rPr lang="en-US" altLang="en-US" dirty="0"/>
              <a:t> seen.</a:t>
            </a:r>
          </a:p>
        </p:txBody>
      </p:sp>
    </p:spTree>
    <p:extLst>
      <p:ext uri="{BB962C8B-B14F-4D97-AF65-F5344CB8AC3E}">
        <p14:creationId xmlns:p14="http://schemas.microsoft.com/office/powerpoint/2010/main" val="81039355"/>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Overview</a:t>
            </a:r>
            <a:endParaRPr lang="en-US" dirty="0"/>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195130918"/>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Compilation</a:t>
            </a:r>
            <a:endParaRPr lang="en-US" dirty="0"/>
          </a:p>
        </p:txBody>
      </p:sp>
      <p:pic>
        <p:nvPicPr>
          <p:cNvPr id="5" name="Picture 4"/>
          <p:cNvPicPr>
            <a:picLocks noChangeAspect="1"/>
          </p:cNvPicPr>
          <p:nvPr/>
        </p:nvPicPr>
        <p:blipFill>
          <a:blip r:embed="rId2"/>
          <a:stretch>
            <a:fillRect/>
          </a:stretch>
        </p:blipFill>
        <p:spPr>
          <a:xfrm>
            <a:off x="152400" y="514350"/>
            <a:ext cx="6845300" cy="2209800"/>
          </a:xfrm>
          <a:prstGeom prst="rect">
            <a:avLst/>
          </a:prstGeom>
        </p:spPr>
      </p:pic>
      <p:pic>
        <p:nvPicPr>
          <p:cNvPr id="6" name="Picture 5"/>
          <p:cNvPicPr>
            <a:picLocks noChangeAspect="1"/>
          </p:cNvPicPr>
          <p:nvPr/>
        </p:nvPicPr>
        <p:blipFill>
          <a:blip r:embed="rId3"/>
          <a:stretch>
            <a:fillRect/>
          </a:stretch>
        </p:blipFill>
        <p:spPr>
          <a:xfrm>
            <a:off x="152400" y="2495550"/>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r>
              <a:rPr lang="en-US" sz="1100" b="1" dirty="0">
                <a:solidFill>
                  <a:srgbClr val="111111"/>
                </a:solidFill>
                <a:latin typeface="Amazon Ember" charset="0"/>
              </a:rPr>
              <a:t>Database Systems: The Complete Book (2nd Edition) </a:t>
            </a:r>
            <a:r>
              <a:rPr lang="en-US" sz="1100" dirty="0">
                <a:solidFill>
                  <a:srgbClr val="555555"/>
                </a:solidFill>
                <a:latin typeface="Amazon Ember" charset="0"/>
              </a:rPr>
              <a:t>2nd Edition</a:t>
            </a:r>
            <a:endParaRPr lang="en-US" sz="1100" b="1" dirty="0">
              <a:solidFill>
                <a:srgbClr val="111111"/>
              </a:solidFill>
              <a:latin typeface="Amazon Ember" charset="0"/>
            </a:endParaRPr>
          </a:p>
          <a:p>
            <a:r>
              <a:rPr lang="en-US" sz="1100" dirty="0">
                <a:solidFill>
                  <a:srgbClr val="111111"/>
                </a:solidFill>
                <a:latin typeface="Amazon Ember" charset="0"/>
              </a:rPr>
              <a:t>by </a:t>
            </a:r>
            <a:r>
              <a:rPr lang="en-US" sz="1100" dirty="0">
                <a:solidFill>
                  <a:srgbClr val="0066C0"/>
                </a:solidFill>
                <a:latin typeface="Amazon Ember" charset="0"/>
                <a:hlinkClick r:id="rId4"/>
              </a:rPr>
              <a:t>Hector Garcia-Molina</a:t>
            </a:r>
            <a:r>
              <a:rPr lang="en-US" sz="1100" dirty="0">
                <a:solidFill>
                  <a:srgbClr val="111111"/>
                </a:solidFill>
                <a:latin typeface="Amazon Ember" charset="0"/>
              </a:rPr>
              <a:t> </a:t>
            </a:r>
            <a:r>
              <a:rPr lang="en-US" sz="1100" dirty="0">
                <a:solidFill>
                  <a:srgbClr val="555555"/>
                </a:solidFill>
                <a:latin typeface="Amazon Ember" charset="0"/>
              </a:rPr>
              <a:t>(Author), </a:t>
            </a:r>
            <a:r>
              <a:rPr lang="en-US" sz="1100" dirty="0">
                <a:solidFill>
                  <a:srgbClr val="0066C0"/>
                </a:solidFill>
                <a:latin typeface="Amazon Ember" charset="0"/>
                <a:hlinkClick r:id="rId5"/>
              </a:rPr>
              <a:t>Jeffrey D. Ullman</a:t>
            </a:r>
            <a:r>
              <a:rPr lang="en-US" sz="1100" dirty="0">
                <a:solidFill>
                  <a:srgbClr val="111111"/>
                </a:solidFill>
                <a:latin typeface="Amazon Ember" charset="0"/>
              </a:rPr>
              <a:t> </a:t>
            </a:r>
            <a:r>
              <a:rPr lang="en-US" sz="1100" dirty="0">
                <a:solidFill>
                  <a:srgbClr val="555555"/>
                </a:solidFill>
                <a:latin typeface="Amazon Ember" charset="0"/>
              </a:rPr>
              <a:t>(Author), </a:t>
            </a:r>
            <a:r>
              <a:rPr lang="en-US" sz="1100" dirty="0">
                <a:solidFill>
                  <a:srgbClr val="0066C0"/>
                </a:solidFill>
                <a:latin typeface="Amazon Ember" charset="0"/>
                <a:hlinkClick r:id="rId6"/>
              </a:rPr>
              <a:t>Jennifer Widom</a:t>
            </a:r>
            <a:r>
              <a:rPr lang="en-US" sz="1100" dirty="0">
                <a:solidFill>
                  <a:srgbClr val="111111"/>
                </a:solidFill>
                <a:latin typeface="Amazon Ember" charset="0"/>
              </a:rPr>
              <a:t> </a:t>
            </a:r>
            <a:r>
              <a:rPr lang="en-US" sz="1100" dirty="0">
                <a:solidFill>
                  <a:srgbClr val="555555"/>
                </a:solidFill>
                <a:latin typeface="Amazon Ember" charset="0"/>
              </a:rPr>
              <a:t>(Author)</a:t>
            </a:r>
            <a:endParaRPr lang="en-US" sz="1100" b="0" i="0" dirty="0">
              <a:solidFill>
                <a:srgbClr val="111111"/>
              </a:solidFill>
              <a:effectLst/>
              <a:latin typeface="Amazon Ember" charset="0"/>
            </a:endParaRPr>
          </a:p>
        </p:txBody>
      </p:sp>
      <p:sp>
        <p:nvSpPr>
          <p:cNvPr id="3" name="Rounded Rectangle 2"/>
          <p:cNvSpPr/>
          <p:nvPr/>
        </p:nvSpPr>
        <p:spPr>
          <a:xfrm>
            <a:off x="381000" y="1657350"/>
            <a:ext cx="6388100" cy="1371600"/>
          </a:xfrm>
          <a:prstGeom prst="roundRect">
            <a:avLst/>
          </a:prstGeom>
          <a:solidFill>
            <a:srgbClr val="00B050">
              <a:alpha val="15000"/>
            </a:srgbClr>
          </a:solid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269739" y="1885950"/>
            <a:ext cx="1076384" cy="707886"/>
          </a:xfrm>
          <a:prstGeom prst="rect">
            <a:avLst/>
          </a:prstGeom>
          <a:noFill/>
        </p:spPr>
        <p:txBody>
          <a:bodyPr wrap="none" rtlCol="0">
            <a:spAutoFit/>
          </a:bodyPr>
          <a:lstStyle/>
          <a:p>
            <a:pPr algn="ctr"/>
            <a:r>
              <a:rPr lang="en-US" sz="2000" dirty="0" smtClean="0">
                <a:solidFill>
                  <a:srgbClr val="00B050"/>
                </a:solidFill>
              </a:rPr>
              <a:t>Previous</a:t>
            </a:r>
          </a:p>
          <a:p>
            <a:pPr algn="ctr"/>
            <a:r>
              <a:rPr lang="en-US" sz="2000" dirty="0" smtClean="0">
                <a:solidFill>
                  <a:srgbClr val="00B050"/>
                </a:solidFill>
              </a:rPr>
              <a:t>Lecture</a:t>
            </a:r>
            <a:endParaRPr lang="en-US" sz="2000" dirty="0">
              <a:solidFill>
                <a:srgbClr val="00B050"/>
              </a:solidFill>
            </a:endParaRPr>
          </a:p>
        </p:txBody>
      </p:sp>
      <p:sp>
        <p:nvSpPr>
          <p:cNvPr id="8" name="Rounded Rectangle 7"/>
          <p:cNvSpPr/>
          <p:nvPr/>
        </p:nvSpPr>
        <p:spPr>
          <a:xfrm>
            <a:off x="375920" y="3105150"/>
            <a:ext cx="6388100" cy="1549399"/>
          </a:xfrm>
          <a:prstGeom prst="roundRect">
            <a:avLst/>
          </a:prstGeom>
          <a:solidFill>
            <a:srgbClr val="FF0000">
              <a:alpha val="15000"/>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318470" y="3409950"/>
            <a:ext cx="978921" cy="707886"/>
          </a:xfrm>
          <a:prstGeom prst="rect">
            <a:avLst/>
          </a:prstGeom>
          <a:noFill/>
        </p:spPr>
        <p:txBody>
          <a:bodyPr wrap="none" rtlCol="0">
            <a:spAutoFit/>
          </a:bodyPr>
          <a:lstStyle/>
          <a:p>
            <a:pPr algn="ctr"/>
            <a:r>
              <a:rPr lang="en-US" sz="2000" dirty="0" smtClean="0">
                <a:solidFill>
                  <a:srgbClr val="FF0000"/>
                </a:solidFill>
              </a:rPr>
              <a:t>Current</a:t>
            </a:r>
          </a:p>
          <a:p>
            <a:pPr algn="ctr"/>
            <a:r>
              <a:rPr lang="en-US" sz="2000" dirty="0" smtClean="0">
                <a:solidFill>
                  <a:srgbClr val="FF0000"/>
                </a:solidFill>
              </a:rPr>
              <a:t>Lecture</a:t>
            </a:r>
          </a:p>
        </p:txBody>
      </p:sp>
    </p:spTree>
    <p:extLst>
      <p:ext uri="{BB962C8B-B14F-4D97-AF65-F5344CB8AC3E}">
        <p14:creationId xmlns:p14="http://schemas.microsoft.com/office/powerpoint/2010/main" val="1638160932"/>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Optimization/Execution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68202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512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defRPr/>
            </a:pPr>
            <a:endParaRPr lang="en-US">
              <a:solidFill>
                <a:srgbClr val="005400"/>
              </a:solidFill>
              <a:latin typeface="Times New Roman" charset="0"/>
              <a:ea typeface=""/>
            </a:endParaRPr>
          </a:p>
        </p:txBody>
      </p:sp>
      <p:sp>
        <p:nvSpPr>
          <p:cNvPr id="5124" name="Rectangle 4"/>
          <p:cNvSpPr>
            <a:spLocks noGrp="1" noChangeArrowheads="1"/>
          </p:cNvSpPr>
          <p:nvPr>
            <p:ph type="title"/>
          </p:nvPr>
        </p:nvSpPr>
        <p:spPr>
          <a:xfrm>
            <a:off x="838200" y="57150"/>
            <a:ext cx="7772400" cy="828675"/>
          </a:xfrm>
        </p:spPr>
        <p:txBody>
          <a:bodyPr/>
          <a:lstStyle/>
          <a:p>
            <a:pPr>
              <a:defRPr/>
            </a:pPr>
            <a:r>
              <a:rPr lang="en-US" altLang="en-US" smtClean="0"/>
              <a:t>Overview of Query Evaluation</a:t>
            </a:r>
          </a:p>
        </p:txBody>
      </p:sp>
      <p:sp>
        <p:nvSpPr>
          <p:cNvPr id="5125" name="Rectangle 5"/>
          <p:cNvSpPr>
            <a:spLocks noGrp="1" noChangeArrowheads="1"/>
          </p:cNvSpPr>
          <p:nvPr>
            <p:ph type="body" idx="1"/>
          </p:nvPr>
        </p:nvSpPr>
        <p:spPr>
          <a:xfrm>
            <a:off x="838200" y="885825"/>
            <a:ext cx="7696200" cy="3800475"/>
          </a:xfrm>
        </p:spPr>
        <p:txBody>
          <a:bodyPr/>
          <a:lstStyle/>
          <a:p>
            <a:pPr>
              <a:defRPr/>
            </a:pPr>
            <a:r>
              <a:rPr lang="en-US" altLang="en-US" i="1" u="sng" dirty="0" smtClean="0">
                <a:solidFill>
                  <a:schemeClr val="accent2"/>
                </a:solidFill>
              </a:rPr>
              <a:t>Plan</a:t>
            </a:r>
            <a:r>
              <a:rPr lang="en-US" altLang="en-US" u="sng" dirty="0" smtClean="0">
                <a:solidFill>
                  <a:schemeClr val="accent2"/>
                </a:solidFill>
              </a:rPr>
              <a:t>:</a:t>
            </a:r>
            <a:r>
              <a:rPr lang="en-US" altLang="en-US" dirty="0" smtClean="0">
                <a:solidFill>
                  <a:schemeClr val="accent2"/>
                </a:solidFill>
              </a:rPr>
              <a:t>  </a:t>
            </a:r>
            <a:r>
              <a:rPr lang="en-US" altLang="en-US" i="1" dirty="0" smtClean="0">
                <a:solidFill>
                  <a:schemeClr val="folHlink"/>
                </a:solidFill>
              </a:rPr>
              <a:t>Tree of R.A. ops, with choice of </a:t>
            </a:r>
            <a:r>
              <a:rPr lang="en-US" altLang="en-US" i="1" dirty="0" err="1" smtClean="0">
                <a:solidFill>
                  <a:schemeClr val="folHlink"/>
                </a:solidFill>
              </a:rPr>
              <a:t>alg</a:t>
            </a:r>
            <a:r>
              <a:rPr lang="en-US" altLang="en-US" i="1" dirty="0" smtClean="0">
                <a:solidFill>
                  <a:schemeClr val="folHlink"/>
                </a:solidFill>
              </a:rPr>
              <a:t> for each op.</a:t>
            </a:r>
          </a:p>
          <a:p>
            <a:pPr lvl="1">
              <a:buSzPct val="75000"/>
              <a:defRPr/>
            </a:pPr>
            <a:r>
              <a:rPr lang="en-US" altLang="en-US" dirty="0" smtClean="0"/>
              <a:t>Each operator typically implemented using a `pull’ interface: </a:t>
            </a:r>
            <a:br>
              <a:rPr lang="en-US" altLang="en-US" dirty="0" smtClean="0"/>
            </a:br>
            <a:r>
              <a:rPr lang="en-US" altLang="en-US" dirty="0" smtClean="0"/>
              <a:t>when an operator is `pulled’ for the next output tuples, </a:t>
            </a:r>
            <a:br>
              <a:rPr lang="en-US" altLang="en-US" dirty="0" smtClean="0"/>
            </a:br>
            <a:r>
              <a:rPr lang="en-US" altLang="en-US" dirty="0" smtClean="0"/>
              <a:t>it `pulls’ on its inputs and computes them.</a:t>
            </a:r>
            <a:br>
              <a:rPr lang="en-US" altLang="en-US" dirty="0" smtClean="0"/>
            </a:br>
            <a:endParaRPr lang="en-US" altLang="en-US" dirty="0" smtClean="0"/>
          </a:p>
          <a:p>
            <a:pPr>
              <a:defRPr/>
            </a:pPr>
            <a:r>
              <a:rPr lang="en-US" altLang="en-US" dirty="0" smtClean="0"/>
              <a:t>Two main issues in query optimization:</a:t>
            </a:r>
          </a:p>
          <a:p>
            <a:pPr lvl="1">
              <a:buSzPct val="75000"/>
              <a:defRPr/>
            </a:pPr>
            <a:r>
              <a:rPr lang="en-US" altLang="en-US" dirty="0" smtClean="0"/>
              <a:t>For a given query, </a:t>
            </a:r>
            <a:r>
              <a:rPr lang="en-US" altLang="en-US" dirty="0" smtClean="0">
                <a:solidFill>
                  <a:schemeClr val="accent2"/>
                </a:solidFill>
              </a:rPr>
              <a:t>what plans are considered</a:t>
            </a:r>
            <a:r>
              <a:rPr lang="en-US" altLang="en-US" dirty="0" smtClean="0"/>
              <a:t>?</a:t>
            </a:r>
          </a:p>
          <a:p>
            <a:pPr lvl="2">
              <a:defRPr/>
            </a:pPr>
            <a:r>
              <a:rPr lang="en-US" altLang="en-US" dirty="0" smtClean="0"/>
              <a:t>Algorithm to search plan space for cheapest (estimated) plan.</a:t>
            </a:r>
          </a:p>
          <a:p>
            <a:pPr lvl="1">
              <a:buSzPct val="75000"/>
              <a:defRPr/>
            </a:pPr>
            <a:r>
              <a:rPr lang="en-US" altLang="en-US" dirty="0" smtClean="0"/>
              <a:t>How is the </a:t>
            </a:r>
            <a:r>
              <a:rPr lang="en-US" altLang="en-US" dirty="0" smtClean="0">
                <a:solidFill>
                  <a:schemeClr val="accent2"/>
                </a:solidFill>
              </a:rPr>
              <a:t>cost of a plan estimated</a:t>
            </a:r>
            <a:r>
              <a:rPr lang="en-US" altLang="en-US" dirty="0" smtClean="0"/>
              <a:t>?</a:t>
            </a:r>
            <a:br>
              <a:rPr lang="en-US" altLang="en-US" dirty="0" smtClean="0"/>
            </a:br>
            <a:endParaRPr lang="en-US" altLang="en-US" dirty="0" smtClean="0"/>
          </a:p>
          <a:p>
            <a:pPr>
              <a:defRPr/>
            </a:pPr>
            <a:r>
              <a:rPr lang="en-US" altLang="en-US" dirty="0" smtClean="0">
                <a:solidFill>
                  <a:schemeClr val="accent2"/>
                </a:solidFill>
              </a:rPr>
              <a:t>Ideally: </a:t>
            </a:r>
            <a:r>
              <a:rPr lang="en-US" altLang="en-US" dirty="0" smtClean="0"/>
              <a:t>Want to find best plan.  </a:t>
            </a:r>
            <a:br>
              <a:rPr lang="en-US" altLang="en-US" dirty="0" smtClean="0"/>
            </a:br>
            <a:r>
              <a:rPr lang="en-US" altLang="en-US" dirty="0" smtClean="0">
                <a:solidFill>
                  <a:schemeClr val="accent2"/>
                </a:solidFill>
              </a:rPr>
              <a:t>Practically: </a:t>
            </a:r>
            <a:r>
              <a:rPr lang="en-US" altLang="en-US" dirty="0" smtClean="0"/>
              <a:t>Avoid worst plans!</a:t>
            </a:r>
          </a:p>
        </p:txBody>
      </p:sp>
    </p:spTree>
    <p:extLst>
      <p:ext uri="{BB962C8B-B14F-4D97-AF65-F5344CB8AC3E}">
        <p14:creationId xmlns:p14="http://schemas.microsoft.com/office/powerpoint/2010/main" val="1537924393"/>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
            <a:ext cx="8279946" cy="387798"/>
          </a:xfrm>
        </p:spPr>
        <p:txBody>
          <a:bodyPr/>
          <a:lstStyle/>
          <a:p>
            <a:r>
              <a:rPr lang="en-US" dirty="0" smtClean="0"/>
              <a:t>Query Optimization</a:t>
            </a:r>
            <a:endParaRPr lang="en-US" dirty="0"/>
          </a:p>
        </p:txBody>
      </p:sp>
      <p:pic>
        <p:nvPicPr>
          <p:cNvPr id="4" name="Picture 3"/>
          <p:cNvPicPr>
            <a:picLocks noChangeAspect="1"/>
          </p:cNvPicPr>
          <p:nvPr/>
        </p:nvPicPr>
        <p:blipFill>
          <a:blip r:embed="rId2"/>
          <a:stretch>
            <a:fillRect/>
          </a:stretch>
        </p:blipFill>
        <p:spPr>
          <a:xfrm>
            <a:off x="0" y="590550"/>
            <a:ext cx="7397750" cy="4033893"/>
          </a:xfrm>
          <a:prstGeom prst="rect">
            <a:avLst/>
          </a:prstGeom>
        </p:spPr>
      </p:pic>
      <p:sp>
        <p:nvSpPr>
          <p:cNvPr id="5" name="Rounded Rectangle 4"/>
          <p:cNvSpPr/>
          <p:nvPr/>
        </p:nvSpPr>
        <p:spPr>
          <a:xfrm>
            <a:off x="504824" y="1200150"/>
            <a:ext cx="6581775" cy="685800"/>
          </a:xfrm>
          <a:prstGeom prst="roundRect">
            <a:avLst/>
          </a:prstGeom>
          <a:solidFill>
            <a:srgbClr val="00B050">
              <a:alpha val="15000"/>
            </a:srgbClr>
          </a:solid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410720" y="1228117"/>
            <a:ext cx="1076384" cy="707886"/>
          </a:xfrm>
          <a:prstGeom prst="rect">
            <a:avLst/>
          </a:prstGeom>
          <a:noFill/>
        </p:spPr>
        <p:txBody>
          <a:bodyPr wrap="none" rtlCol="0">
            <a:spAutoFit/>
          </a:bodyPr>
          <a:lstStyle/>
          <a:p>
            <a:pPr algn="ctr"/>
            <a:r>
              <a:rPr lang="en-US" sz="2000" dirty="0" smtClean="0">
                <a:solidFill>
                  <a:srgbClr val="00B050"/>
                </a:solidFill>
              </a:rPr>
              <a:t>Previous</a:t>
            </a:r>
          </a:p>
          <a:p>
            <a:pPr algn="ctr"/>
            <a:r>
              <a:rPr lang="en-US" sz="2000" dirty="0" smtClean="0">
                <a:solidFill>
                  <a:srgbClr val="00B050"/>
                </a:solidFill>
              </a:rPr>
              <a:t>Lecture</a:t>
            </a:r>
            <a:endParaRPr lang="en-US" sz="2000" dirty="0">
              <a:solidFill>
                <a:srgbClr val="00B050"/>
              </a:solidFill>
            </a:endParaRPr>
          </a:p>
        </p:txBody>
      </p:sp>
    </p:spTree>
    <p:extLst>
      <p:ext uri="{BB962C8B-B14F-4D97-AF65-F5344CB8AC3E}">
        <p14:creationId xmlns:p14="http://schemas.microsoft.com/office/powerpoint/2010/main" val="100002791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Homework 3 </a:t>
            </a:r>
            <a:r>
              <a:rPr lang="mr-IN" altLang="en-US" sz="3200" i="1" dirty="0" smtClean="0">
                <a:solidFill>
                  <a:schemeClr val="bg1"/>
                </a:solidFill>
              </a:rPr>
              <a:t>–</a:t>
            </a:r>
            <a:r>
              <a:rPr lang="en-US" altLang="en-US" sz="3200" i="1" dirty="0" smtClean="0">
                <a:solidFill>
                  <a:schemeClr val="bg1"/>
                </a:solidFill>
              </a:rPr>
              <a:t> “Diversion”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384388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extLst>
      <p:ext uri="{BB962C8B-B14F-4D97-AF65-F5344CB8AC3E}">
        <p14:creationId xmlns:p14="http://schemas.microsoft.com/office/powerpoint/2010/main" val="124135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a:t>
            </a:r>
            <a:endParaRPr lang="en-US" dirty="0"/>
          </a:p>
        </p:txBody>
      </p:sp>
      <p:pic>
        <p:nvPicPr>
          <p:cNvPr id="4" name="Picture 3"/>
          <p:cNvPicPr>
            <a:picLocks noChangeAspect="1"/>
          </p:cNvPicPr>
          <p:nvPr/>
        </p:nvPicPr>
        <p:blipFill>
          <a:blip r:embed="rId2"/>
          <a:stretch>
            <a:fillRect/>
          </a:stretch>
        </p:blipFill>
        <p:spPr>
          <a:xfrm>
            <a:off x="257783" y="466430"/>
            <a:ext cx="6507106" cy="4191514"/>
          </a:xfrm>
          <a:prstGeom prst="rect">
            <a:avLst/>
          </a:prstGeom>
        </p:spPr>
      </p:pic>
    </p:spTree>
    <p:extLst>
      <p:ext uri="{BB962C8B-B14F-4D97-AF65-F5344CB8AC3E}">
        <p14:creationId xmlns:p14="http://schemas.microsoft.com/office/powerpoint/2010/main" val="97011088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Describe Table</a:t>
            </a:r>
            <a:endParaRPr lang="en-US" dirty="0"/>
          </a:p>
        </p:txBody>
      </p:sp>
      <p:pic>
        <p:nvPicPr>
          <p:cNvPr id="5" name="Picture 4"/>
          <p:cNvPicPr>
            <a:picLocks noChangeAspect="1"/>
          </p:cNvPicPr>
          <p:nvPr/>
        </p:nvPicPr>
        <p:blipFill>
          <a:blip r:embed="rId2"/>
          <a:stretch>
            <a:fillRect/>
          </a:stretch>
        </p:blipFill>
        <p:spPr>
          <a:xfrm>
            <a:off x="152400" y="1047750"/>
            <a:ext cx="3422176" cy="1295400"/>
          </a:xfrm>
          <a:prstGeom prst="rect">
            <a:avLst/>
          </a:prstGeom>
        </p:spPr>
      </p:pic>
      <p:pic>
        <p:nvPicPr>
          <p:cNvPr id="6" name="Picture 5"/>
          <p:cNvPicPr>
            <a:picLocks noChangeAspect="1"/>
          </p:cNvPicPr>
          <p:nvPr/>
        </p:nvPicPr>
        <p:blipFill>
          <a:blip r:embed="rId3"/>
          <a:stretch>
            <a:fillRect/>
          </a:stretch>
        </p:blipFill>
        <p:spPr>
          <a:xfrm>
            <a:off x="4397756" y="26659"/>
            <a:ext cx="3726201" cy="4705350"/>
          </a:xfrm>
          <a:prstGeom prst="rect">
            <a:avLst/>
          </a:prstGeom>
        </p:spPr>
      </p:pic>
    </p:spTree>
    <p:extLst>
      <p:ext uri="{BB962C8B-B14F-4D97-AF65-F5344CB8AC3E}">
        <p14:creationId xmlns:p14="http://schemas.microsoft.com/office/powerpoint/2010/main" val="335760019"/>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Analogy to RDB/MySQL</a:t>
            </a:r>
            <a:endParaRPr lang="en-US"/>
          </a:p>
        </p:txBody>
      </p:sp>
      <p:sp>
        <p:nvSpPr>
          <p:cNvPr id="6" name="Content Placeholder 5"/>
          <p:cNvSpPr>
            <a:spLocks noGrp="1"/>
          </p:cNvSpPr>
          <p:nvPr>
            <p:ph sz="half" idx="1"/>
          </p:nvPr>
        </p:nvSpPr>
        <p:spPr>
          <a:xfrm>
            <a:off x="228600" y="819150"/>
            <a:ext cx="4038600" cy="3505200"/>
          </a:xfrm>
        </p:spPr>
        <p:txBody>
          <a:bodyPr/>
          <a:lstStyle/>
          <a:p>
            <a:r>
              <a:rPr lang="en-US" dirty="0" smtClean="0"/>
              <a:t>At some point, DBA defines tables</a:t>
            </a:r>
          </a:p>
          <a:p>
            <a:r>
              <a:rPr lang="en-US" dirty="0" smtClean="0"/>
              <a:t>Later (much later), programmer can call DESCRIBE TABLE</a:t>
            </a:r>
          </a:p>
          <a:p>
            <a:r>
              <a:rPr lang="en-US" dirty="0" smtClean="0"/>
              <a:t>The query processing engine will also use this information to</a:t>
            </a:r>
          </a:p>
          <a:p>
            <a:pPr lvl="1"/>
            <a:r>
              <a:rPr lang="en-US" dirty="0" smtClean="0"/>
              <a:t>Validate statement correctness.</a:t>
            </a:r>
          </a:p>
          <a:p>
            <a:pPr lvl="1"/>
            <a:r>
              <a:rPr lang="en-US" dirty="0" smtClean="0"/>
              <a:t>Perform optimizations.</a:t>
            </a:r>
          </a:p>
          <a:p>
            <a:r>
              <a:rPr lang="en-US" dirty="0" smtClean="0"/>
              <a:t>For HW3, we are not worrying about insert, update, delete into the files.</a:t>
            </a:r>
            <a:endParaRPr lang="en-US" dirty="0"/>
          </a:p>
        </p:txBody>
      </p:sp>
      <p:pic>
        <p:nvPicPr>
          <p:cNvPr id="5" name="Picture 4"/>
          <p:cNvPicPr>
            <a:picLocks noChangeAspect="1"/>
          </p:cNvPicPr>
          <p:nvPr/>
        </p:nvPicPr>
        <p:blipFill>
          <a:blip r:embed="rId2"/>
          <a:stretch>
            <a:fillRect/>
          </a:stretch>
        </p:blipFill>
        <p:spPr>
          <a:xfrm>
            <a:off x="4724400" y="590550"/>
            <a:ext cx="3992334" cy="1585608"/>
          </a:xfrm>
          <a:prstGeom prst="rect">
            <a:avLst/>
          </a:prstGeom>
        </p:spPr>
      </p:pic>
      <p:pic>
        <p:nvPicPr>
          <p:cNvPr id="7" name="Picture 6"/>
          <p:cNvPicPr>
            <a:picLocks noChangeAspect="1"/>
          </p:cNvPicPr>
          <p:nvPr/>
        </p:nvPicPr>
        <p:blipFill>
          <a:blip r:embed="rId3"/>
          <a:stretch>
            <a:fillRect/>
          </a:stretch>
        </p:blipFill>
        <p:spPr>
          <a:xfrm>
            <a:off x="4362088" y="2375599"/>
            <a:ext cx="4533900" cy="2305211"/>
          </a:xfrm>
          <a:prstGeom prst="rect">
            <a:avLst/>
          </a:prstGeom>
        </p:spPr>
      </p:pic>
    </p:spTree>
    <p:extLst>
      <p:ext uri="{BB962C8B-B14F-4D97-AF65-F5344CB8AC3E}">
        <p14:creationId xmlns:p14="http://schemas.microsoft.com/office/powerpoint/2010/main" val="204191696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
            <a:ext cx="8279946" cy="387798"/>
          </a:xfrm>
        </p:spPr>
        <p:txBody>
          <a:bodyPr/>
          <a:lstStyle/>
          <a:p>
            <a:r>
              <a:rPr lang="en-US" dirty="0" smtClean="0"/>
              <a:t>MySQL Information Schema</a:t>
            </a:r>
            <a:endParaRPr lang="en-US" dirty="0"/>
          </a:p>
        </p:txBody>
      </p:sp>
      <p:sp>
        <p:nvSpPr>
          <p:cNvPr id="5" name="Content Placeholder 4"/>
          <p:cNvSpPr>
            <a:spLocks noGrp="1"/>
          </p:cNvSpPr>
          <p:nvPr>
            <p:ph sz="half" idx="1"/>
          </p:nvPr>
        </p:nvSpPr>
        <p:spPr>
          <a:xfrm>
            <a:off x="5867400" y="819150"/>
            <a:ext cx="3048000" cy="3696094"/>
          </a:xfrm>
        </p:spPr>
        <p:txBody>
          <a:bodyPr/>
          <a:lstStyle/>
          <a:p>
            <a:pPr marL="0" indent="0">
              <a:buNone/>
            </a:pPr>
            <a:r>
              <a:rPr lang="en-US" dirty="0" smtClean="0"/>
              <a:t>You are doing something</a:t>
            </a:r>
          </a:p>
          <a:p>
            <a:r>
              <a:rPr lang="en-US" dirty="0" smtClean="0"/>
              <a:t>Similar</a:t>
            </a:r>
          </a:p>
          <a:p>
            <a:r>
              <a:rPr lang="en-US" dirty="0" smtClean="0"/>
              <a:t>Much simpler</a:t>
            </a:r>
          </a:p>
          <a:p>
            <a:r>
              <a:rPr lang="en-US" dirty="0" smtClean="0"/>
              <a:t>For your </a:t>
            </a:r>
            <a:r>
              <a:rPr lang="en-US" dirty="0" err="1" smtClean="0"/>
              <a:t>CSVTables</a:t>
            </a:r>
            <a:endParaRPr lang="en-US" dirty="0"/>
          </a:p>
        </p:txBody>
      </p:sp>
      <p:pic>
        <p:nvPicPr>
          <p:cNvPr id="4" name="Picture 3"/>
          <p:cNvPicPr>
            <a:picLocks noChangeAspect="1"/>
          </p:cNvPicPr>
          <p:nvPr/>
        </p:nvPicPr>
        <p:blipFill>
          <a:blip r:embed="rId2"/>
          <a:stretch>
            <a:fillRect/>
          </a:stretch>
        </p:blipFill>
        <p:spPr>
          <a:xfrm>
            <a:off x="21077" y="590550"/>
            <a:ext cx="5684430" cy="4019550"/>
          </a:xfrm>
          <a:prstGeom prst="rect">
            <a:avLst/>
          </a:prstGeom>
        </p:spPr>
      </p:pic>
    </p:spTree>
    <p:extLst>
      <p:ext uri="{BB962C8B-B14F-4D97-AF65-F5344CB8AC3E}">
        <p14:creationId xmlns:p14="http://schemas.microsoft.com/office/powerpoint/2010/main" val="138954152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
            <a:ext cx="8279946" cy="387798"/>
          </a:xfrm>
        </p:spPr>
        <p:txBody>
          <a:bodyPr/>
          <a:lstStyle/>
          <a:p>
            <a:r>
              <a:rPr lang="en-US" dirty="0" err="1" smtClean="0"/>
              <a:t>INFORMATION_SCHEMA.tables</a:t>
            </a:r>
            <a:endParaRPr lang="en-US" dirty="0"/>
          </a:p>
        </p:txBody>
      </p:sp>
      <p:pic>
        <p:nvPicPr>
          <p:cNvPr id="4" name="Picture 3"/>
          <p:cNvPicPr>
            <a:picLocks noChangeAspect="1"/>
          </p:cNvPicPr>
          <p:nvPr/>
        </p:nvPicPr>
        <p:blipFill>
          <a:blip r:embed="rId2"/>
          <a:stretch>
            <a:fillRect/>
          </a:stretch>
        </p:blipFill>
        <p:spPr>
          <a:xfrm>
            <a:off x="152400" y="590550"/>
            <a:ext cx="8839200" cy="3731793"/>
          </a:xfrm>
          <a:prstGeom prst="rect">
            <a:avLst/>
          </a:prstGeom>
        </p:spPr>
      </p:pic>
    </p:spTree>
    <p:extLst>
      <p:ext uri="{BB962C8B-B14F-4D97-AF65-F5344CB8AC3E}">
        <p14:creationId xmlns:p14="http://schemas.microsoft.com/office/powerpoint/2010/main" val="148049683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
            <a:ext cx="8279946" cy="387798"/>
          </a:xfrm>
        </p:spPr>
        <p:txBody>
          <a:bodyPr/>
          <a:lstStyle/>
          <a:p>
            <a:r>
              <a:rPr lang="en-US" dirty="0" err="1" smtClean="0"/>
              <a:t>INFORMATION_SCHEMA.columns</a:t>
            </a:r>
            <a:endParaRPr lang="en-US" dirty="0"/>
          </a:p>
        </p:txBody>
      </p:sp>
      <p:pic>
        <p:nvPicPr>
          <p:cNvPr id="5" name="Picture 4"/>
          <p:cNvPicPr>
            <a:picLocks noChangeAspect="1"/>
          </p:cNvPicPr>
          <p:nvPr/>
        </p:nvPicPr>
        <p:blipFill>
          <a:blip r:embed="rId2"/>
          <a:stretch>
            <a:fillRect/>
          </a:stretch>
        </p:blipFill>
        <p:spPr>
          <a:xfrm>
            <a:off x="304800" y="514350"/>
            <a:ext cx="8534400" cy="4080343"/>
          </a:xfrm>
          <a:prstGeom prst="rect">
            <a:avLst/>
          </a:prstGeom>
        </p:spPr>
      </p:pic>
    </p:spTree>
    <p:extLst>
      <p:ext uri="{BB962C8B-B14F-4D97-AF65-F5344CB8AC3E}">
        <p14:creationId xmlns:p14="http://schemas.microsoft.com/office/powerpoint/2010/main" val="1160931885"/>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
            <a:ext cx="8279946" cy="387798"/>
          </a:xfrm>
        </p:spPr>
        <p:txBody>
          <a:bodyPr/>
          <a:lstStyle/>
          <a:p>
            <a:r>
              <a:rPr lang="en-US" dirty="0" err="1" smtClean="0"/>
              <a:t>INFORMATION_SCHEMA.key_column_usage</a:t>
            </a:r>
            <a:endParaRPr lang="en-US" dirty="0"/>
          </a:p>
        </p:txBody>
      </p:sp>
      <p:pic>
        <p:nvPicPr>
          <p:cNvPr id="3" name="Picture 2"/>
          <p:cNvPicPr>
            <a:picLocks noChangeAspect="1"/>
          </p:cNvPicPr>
          <p:nvPr/>
        </p:nvPicPr>
        <p:blipFill>
          <a:blip r:embed="rId2"/>
          <a:stretch>
            <a:fillRect/>
          </a:stretch>
        </p:blipFill>
        <p:spPr>
          <a:xfrm>
            <a:off x="3243" y="590550"/>
            <a:ext cx="8955458" cy="3619378"/>
          </a:xfrm>
          <a:prstGeom prst="rect">
            <a:avLst/>
          </a:prstGeom>
        </p:spPr>
      </p:pic>
    </p:spTree>
    <p:extLst>
      <p:ext uri="{BB962C8B-B14F-4D97-AF65-F5344CB8AC3E}">
        <p14:creationId xmlns:p14="http://schemas.microsoft.com/office/powerpoint/2010/main" val="303626020"/>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Data?</a:t>
            </a:r>
            <a:endParaRPr lang="en-US" dirty="0"/>
          </a:p>
        </p:txBody>
      </p:sp>
      <p:pic>
        <p:nvPicPr>
          <p:cNvPr id="4" name="Picture 3"/>
          <p:cNvPicPr>
            <a:picLocks noChangeAspect="1"/>
          </p:cNvPicPr>
          <p:nvPr/>
        </p:nvPicPr>
        <p:blipFill>
          <a:blip r:embed="rId2"/>
          <a:stretch>
            <a:fillRect/>
          </a:stretch>
        </p:blipFill>
        <p:spPr>
          <a:xfrm>
            <a:off x="235085" y="514350"/>
            <a:ext cx="7748167" cy="4116937"/>
          </a:xfrm>
          <a:prstGeom prst="rect">
            <a:avLst/>
          </a:prstGeom>
        </p:spPr>
      </p:pic>
    </p:spTree>
    <p:extLst>
      <p:ext uri="{BB962C8B-B14F-4D97-AF65-F5344CB8AC3E}">
        <p14:creationId xmlns:p14="http://schemas.microsoft.com/office/powerpoint/2010/main" val="1183092015"/>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590550"/>
            <a:ext cx="5882166" cy="3955134"/>
          </a:xfrm>
          <a:prstGeom prst="rect">
            <a:avLst/>
          </a:prstGeom>
        </p:spPr>
      </p:pic>
      <p:sp>
        <p:nvSpPr>
          <p:cNvPr id="2" name="Title 1"/>
          <p:cNvSpPr>
            <a:spLocks noGrp="1"/>
          </p:cNvSpPr>
          <p:nvPr>
            <p:ph type="title"/>
          </p:nvPr>
        </p:nvSpPr>
        <p:spPr/>
        <p:txBody>
          <a:bodyPr/>
          <a:lstStyle/>
          <a:p>
            <a:r>
              <a:rPr lang="en-US" dirty="0" smtClean="0"/>
              <a:t>Where is the Data?</a:t>
            </a:r>
            <a:endParaRPr lang="en-US" dirty="0"/>
          </a:p>
        </p:txBody>
      </p:sp>
      <p:sp>
        <p:nvSpPr>
          <p:cNvPr id="5" name="Content Placeholder 4"/>
          <p:cNvSpPr>
            <a:spLocks noGrp="1"/>
          </p:cNvSpPr>
          <p:nvPr>
            <p:ph sz="half" idx="1"/>
          </p:nvPr>
        </p:nvSpPr>
        <p:spPr>
          <a:xfrm>
            <a:off x="4953000" y="819150"/>
            <a:ext cx="4038600" cy="3696094"/>
          </a:xfrm>
        </p:spPr>
        <p:txBody>
          <a:bodyPr/>
          <a:lstStyle/>
          <a:p>
            <a:r>
              <a:rPr lang="en-US" dirty="0" smtClean="0"/>
              <a:t>On my Mac</a:t>
            </a:r>
          </a:p>
          <a:p>
            <a:pPr lvl="1"/>
            <a:r>
              <a:rPr lang="en-US" dirty="0" smtClean="0"/>
              <a:t>/</a:t>
            </a:r>
            <a:r>
              <a:rPr lang="en-US" dirty="0" err="1" smtClean="0"/>
              <a:t>usr</a:t>
            </a:r>
            <a:r>
              <a:rPr lang="en-US" dirty="0" smtClean="0"/>
              <a:t>/local/</a:t>
            </a:r>
            <a:r>
              <a:rPr lang="en-US" dirty="0" err="1" smtClean="0"/>
              <a:t>mysql</a:t>
            </a:r>
            <a:r>
              <a:rPr lang="en-US" dirty="0" smtClean="0"/>
              <a:t>/data</a:t>
            </a:r>
          </a:p>
          <a:p>
            <a:pPr lvl="1"/>
            <a:r>
              <a:rPr lang="en-US" dirty="0" smtClean="0"/>
              <a:t>/</a:t>
            </a:r>
            <a:r>
              <a:rPr lang="en-US" dirty="0" err="1" smtClean="0"/>
              <a:t>usr</a:t>
            </a:r>
            <a:r>
              <a:rPr lang="en-US" dirty="0" smtClean="0"/>
              <a:t>/local/</a:t>
            </a:r>
            <a:r>
              <a:rPr lang="en-US" dirty="0" err="1" smtClean="0"/>
              <a:t>mysql</a:t>
            </a:r>
            <a:r>
              <a:rPr lang="en-US" dirty="0" smtClean="0"/>
              <a:t>/data/lahman2017</a:t>
            </a:r>
          </a:p>
          <a:p>
            <a:pPr lvl="2"/>
            <a:r>
              <a:rPr lang="en-US" dirty="0" err="1" smtClean="0"/>
              <a:t>People.ibd</a:t>
            </a:r>
            <a:endParaRPr lang="en-US" dirty="0" smtClean="0"/>
          </a:p>
          <a:p>
            <a:pPr lvl="2"/>
            <a:r>
              <a:rPr lang="en-US" dirty="0" err="1" smtClean="0"/>
              <a:t>Batting.ibd</a:t>
            </a:r>
            <a:endParaRPr lang="en-US" dirty="0" smtClean="0"/>
          </a:p>
          <a:p>
            <a:pPr lvl="2"/>
            <a:r>
              <a:rPr lang="mr-IN" dirty="0" smtClean="0"/>
              <a:t>…</a:t>
            </a:r>
            <a:r>
              <a:rPr lang="en-US" dirty="0" smtClean="0"/>
              <a:t> </a:t>
            </a:r>
            <a:r>
              <a:rPr lang="mr-IN" dirty="0" smtClean="0"/>
              <a:t>…</a:t>
            </a:r>
            <a:endParaRPr lang="en-US" dirty="0" smtClean="0"/>
          </a:p>
          <a:p>
            <a:r>
              <a:rPr lang="en-US" dirty="0" smtClean="0"/>
              <a:t>For the </a:t>
            </a:r>
            <a:r>
              <a:rPr lang="en-US" dirty="0" err="1" smtClean="0"/>
              <a:t>CSVTables</a:t>
            </a:r>
            <a:endParaRPr lang="en-US" dirty="0" smtClean="0"/>
          </a:p>
          <a:p>
            <a:pPr lvl="1"/>
            <a:r>
              <a:rPr lang="en-US" dirty="0" smtClean="0"/>
              <a:t>../Data</a:t>
            </a:r>
          </a:p>
          <a:p>
            <a:pPr lvl="2"/>
            <a:r>
              <a:rPr lang="en-US" dirty="0" err="1" smtClean="0"/>
              <a:t>People.csv</a:t>
            </a:r>
            <a:endParaRPr lang="en-US" dirty="0" smtClean="0"/>
          </a:p>
          <a:p>
            <a:pPr lvl="2"/>
            <a:r>
              <a:rPr lang="en-US" dirty="0" err="1" smtClean="0"/>
              <a:t>Batting.csv</a:t>
            </a:r>
            <a:endParaRPr lang="en-US" dirty="0" smtClean="0"/>
          </a:p>
          <a:p>
            <a:pPr lvl="2"/>
            <a:r>
              <a:rPr lang="mr-IN" dirty="0" smtClean="0"/>
              <a:t>…</a:t>
            </a:r>
            <a:r>
              <a:rPr lang="en-US" dirty="0" smtClean="0"/>
              <a:t> </a:t>
            </a:r>
            <a:r>
              <a:rPr lang="mr-IN" dirty="0" smtClean="0"/>
              <a:t>…</a:t>
            </a:r>
            <a:endParaRPr lang="en-US" dirty="0"/>
          </a:p>
        </p:txBody>
      </p:sp>
    </p:spTree>
    <p:extLst>
      <p:ext uri="{BB962C8B-B14F-4D97-AF65-F5344CB8AC3E}">
        <p14:creationId xmlns:p14="http://schemas.microsoft.com/office/powerpoint/2010/main" val="243942671"/>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ibd</a:t>
            </a:r>
            <a:r>
              <a:rPr lang="en-US" dirty="0" smtClean="0"/>
              <a:t> File</a:t>
            </a:r>
            <a:endParaRPr lang="en-US" dirty="0"/>
          </a:p>
        </p:txBody>
      </p:sp>
      <p:pic>
        <p:nvPicPr>
          <p:cNvPr id="5" name="Picture 4"/>
          <p:cNvPicPr>
            <a:picLocks noChangeAspect="1"/>
          </p:cNvPicPr>
          <p:nvPr/>
        </p:nvPicPr>
        <p:blipFill>
          <a:blip r:embed="rId2"/>
          <a:stretch>
            <a:fillRect/>
          </a:stretch>
        </p:blipFill>
        <p:spPr>
          <a:xfrm>
            <a:off x="2819400" y="251049"/>
            <a:ext cx="6217685" cy="4147424"/>
          </a:xfrm>
          <a:prstGeom prst="rect">
            <a:avLst/>
          </a:prstGeom>
        </p:spPr>
      </p:pic>
      <p:sp>
        <p:nvSpPr>
          <p:cNvPr id="6" name="Rectangle 5"/>
          <p:cNvSpPr/>
          <p:nvPr/>
        </p:nvSpPr>
        <p:spPr>
          <a:xfrm>
            <a:off x="225357" y="658885"/>
            <a:ext cx="2514600" cy="3539430"/>
          </a:xfrm>
          <a:prstGeom prst="rect">
            <a:avLst/>
          </a:prstGeom>
        </p:spPr>
        <p:txBody>
          <a:bodyPr wrap="square">
            <a:spAutoFit/>
          </a:bodyPr>
          <a:lstStyle/>
          <a:p>
            <a:r>
              <a:rPr lang="en-US" sz="1600" dirty="0" smtClean="0">
                <a:solidFill>
                  <a:srgbClr val="222222"/>
                </a:solidFill>
                <a:latin typeface="arial" charset="0"/>
              </a:rPr>
              <a:t>“By </a:t>
            </a:r>
            <a:r>
              <a:rPr lang="en-US" sz="1600" dirty="0">
                <a:solidFill>
                  <a:srgbClr val="222222"/>
                </a:solidFill>
                <a:latin typeface="arial" charset="0"/>
              </a:rPr>
              <a:t>default, all </a:t>
            </a:r>
            <a:r>
              <a:rPr lang="en-US" sz="1600" dirty="0" err="1">
                <a:solidFill>
                  <a:srgbClr val="222222"/>
                </a:solidFill>
                <a:latin typeface="arial" charset="0"/>
              </a:rPr>
              <a:t>InnoDB</a:t>
            </a:r>
            <a:r>
              <a:rPr lang="en-US" sz="1600" dirty="0">
                <a:solidFill>
                  <a:srgbClr val="222222"/>
                </a:solidFill>
                <a:latin typeface="arial" charset="0"/>
              </a:rPr>
              <a:t> tables and indexes are stored in the system tablespace. As an alternative, you can store each </a:t>
            </a:r>
            <a:r>
              <a:rPr lang="en-US" sz="1600" dirty="0" err="1">
                <a:solidFill>
                  <a:srgbClr val="222222"/>
                </a:solidFill>
                <a:latin typeface="arial" charset="0"/>
              </a:rPr>
              <a:t>InnoDB</a:t>
            </a:r>
            <a:r>
              <a:rPr lang="en-US" sz="1600" dirty="0">
                <a:solidFill>
                  <a:srgbClr val="222222"/>
                </a:solidFill>
                <a:latin typeface="arial" charset="0"/>
              </a:rPr>
              <a:t> table and associated indexes in its own </a:t>
            </a:r>
            <a:r>
              <a:rPr lang="en-US" sz="1600" dirty="0" err="1">
                <a:solidFill>
                  <a:srgbClr val="222222"/>
                </a:solidFill>
                <a:latin typeface="arial" charset="0"/>
              </a:rPr>
              <a:t>data</a:t>
            </a:r>
            <a:r>
              <a:rPr lang="en-US" sz="1600" b="1" dirty="0" err="1">
                <a:solidFill>
                  <a:srgbClr val="222222"/>
                </a:solidFill>
                <a:latin typeface="arial" charset="0"/>
              </a:rPr>
              <a:t>file</a:t>
            </a:r>
            <a:r>
              <a:rPr lang="en-US" sz="1600" dirty="0">
                <a:solidFill>
                  <a:srgbClr val="222222"/>
                </a:solidFill>
                <a:latin typeface="arial" charset="0"/>
              </a:rPr>
              <a:t>. This feature is called “</a:t>
            </a:r>
            <a:r>
              <a:rPr lang="en-US" sz="1600" b="1" dirty="0">
                <a:solidFill>
                  <a:srgbClr val="222222"/>
                </a:solidFill>
                <a:latin typeface="arial" charset="0"/>
              </a:rPr>
              <a:t>file</a:t>
            </a:r>
            <a:r>
              <a:rPr lang="en-US" sz="1600" dirty="0">
                <a:solidFill>
                  <a:srgbClr val="222222"/>
                </a:solidFill>
                <a:latin typeface="arial" charset="0"/>
              </a:rPr>
              <a:t>-per-table tablespaces” because each table has its own tablespace, and each tablespace has its own .</a:t>
            </a:r>
            <a:r>
              <a:rPr lang="en-US" sz="1600" b="1" dirty="0" err="1">
                <a:solidFill>
                  <a:srgbClr val="222222"/>
                </a:solidFill>
                <a:latin typeface="arial" charset="0"/>
              </a:rPr>
              <a:t>ibd</a:t>
            </a:r>
            <a:r>
              <a:rPr lang="en-US" sz="1600" dirty="0">
                <a:solidFill>
                  <a:srgbClr val="222222"/>
                </a:solidFill>
                <a:latin typeface="arial" charset="0"/>
              </a:rPr>
              <a:t> data </a:t>
            </a:r>
            <a:r>
              <a:rPr lang="en-US" sz="1600" b="1" dirty="0">
                <a:solidFill>
                  <a:srgbClr val="222222"/>
                </a:solidFill>
                <a:latin typeface="arial" charset="0"/>
              </a:rPr>
              <a:t>file</a:t>
            </a:r>
            <a:r>
              <a:rPr lang="en-US" sz="1600" dirty="0" smtClean="0">
                <a:solidFill>
                  <a:srgbClr val="222222"/>
                </a:solidFill>
                <a:latin typeface="arial" charset="0"/>
              </a:rPr>
              <a:t>.”</a:t>
            </a:r>
            <a:endParaRPr lang="en-US" sz="1600" dirty="0"/>
          </a:p>
        </p:txBody>
      </p:sp>
    </p:spTree>
    <p:extLst>
      <p:ext uri="{BB962C8B-B14F-4D97-AF65-F5344CB8AC3E}">
        <p14:creationId xmlns:p14="http://schemas.microsoft.com/office/powerpoint/2010/main" val="111255112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half" idx="1"/>
          </p:nvPr>
        </p:nvSpPr>
        <p:spPr/>
        <p:txBody>
          <a:bodyPr/>
          <a:lstStyle/>
          <a:p>
            <a:r>
              <a:rPr lang="en-US" dirty="0" smtClean="0"/>
              <a:t>Roadmap for the remainder of the course/semester:</a:t>
            </a:r>
          </a:p>
          <a:p>
            <a:pPr lvl="1"/>
            <a:r>
              <a:rPr lang="en-US" dirty="0" smtClean="0"/>
              <a:t>Topics</a:t>
            </a:r>
          </a:p>
          <a:p>
            <a:pPr lvl="1"/>
            <a:r>
              <a:rPr lang="en-US" dirty="0" smtClean="0"/>
              <a:t>Homework</a:t>
            </a:r>
          </a:p>
          <a:p>
            <a:pPr lvl="1"/>
            <a:r>
              <a:rPr lang="en-US" dirty="0" smtClean="0"/>
              <a:t>Final Exam</a:t>
            </a:r>
          </a:p>
          <a:p>
            <a:r>
              <a:rPr lang="en-US" dirty="0" smtClean="0"/>
              <a:t>Completing query processing and query optimization:</a:t>
            </a:r>
          </a:p>
          <a:p>
            <a:pPr lvl="1"/>
            <a:r>
              <a:rPr lang="en-US" dirty="0" smtClean="0"/>
              <a:t>Reminder: Overview and Concepts</a:t>
            </a:r>
          </a:p>
          <a:p>
            <a:pPr lvl="1"/>
            <a:r>
              <a:rPr lang="en-US" dirty="0" smtClean="0"/>
              <a:t>Some Examples</a:t>
            </a:r>
          </a:p>
          <a:p>
            <a:pPr lvl="1"/>
            <a:r>
              <a:rPr lang="en-US" dirty="0" smtClean="0"/>
              <a:t>Homework 3</a:t>
            </a:r>
          </a:p>
          <a:p>
            <a:r>
              <a:rPr lang="en-US" dirty="0" smtClean="0"/>
              <a:t>Transactions: Concepts, Implementation, Examples</a:t>
            </a:r>
          </a:p>
          <a:p>
            <a:r>
              <a:rPr lang="en-US" dirty="0" smtClean="0"/>
              <a:t>Availability and Recovery: Concepts, ARIES Algorithm </a:t>
            </a:r>
          </a:p>
        </p:txBody>
      </p:sp>
    </p:spTree>
    <p:extLst>
      <p:ext uri="{BB962C8B-B14F-4D97-AF65-F5344CB8AC3E}">
        <p14:creationId xmlns:p14="http://schemas.microsoft.com/office/powerpoint/2010/main" val="636369918"/>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ibd</a:t>
            </a:r>
            <a:r>
              <a:rPr lang="en-US" dirty="0" smtClean="0"/>
              <a:t> File</a:t>
            </a:r>
            <a:endParaRPr lang="en-US" dirty="0"/>
          </a:p>
        </p:txBody>
      </p:sp>
      <p:pic>
        <p:nvPicPr>
          <p:cNvPr id="5" name="Picture 4"/>
          <p:cNvPicPr>
            <a:picLocks noChangeAspect="1"/>
          </p:cNvPicPr>
          <p:nvPr/>
        </p:nvPicPr>
        <p:blipFill>
          <a:blip r:embed="rId2"/>
          <a:stretch>
            <a:fillRect/>
          </a:stretch>
        </p:blipFill>
        <p:spPr>
          <a:xfrm>
            <a:off x="2819400" y="251049"/>
            <a:ext cx="6217685" cy="4147424"/>
          </a:xfrm>
          <a:prstGeom prst="rect">
            <a:avLst/>
          </a:prstGeom>
        </p:spPr>
      </p:pic>
      <p:sp>
        <p:nvSpPr>
          <p:cNvPr id="6" name="Rectangle 5"/>
          <p:cNvSpPr/>
          <p:nvPr/>
        </p:nvSpPr>
        <p:spPr>
          <a:xfrm>
            <a:off x="225357" y="658885"/>
            <a:ext cx="2514600" cy="3539430"/>
          </a:xfrm>
          <a:prstGeom prst="rect">
            <a:avLst/>
          </a:prstGeom>
        </p:spPr>
        <p:txBody>
          <a:bodyPr wrap="square">
            <a:spAutoFit/>
          </a:bodyPr>
          <a:lstStyle/>
          <a:p>
            <a:r>
              <a:rPr lang="en-US" sz="1600" dirty="0" smtClean="0">
                <a:solidFill>
                  <a:srgbClr val="222222"/>
                </a:solidFill>
                <a:latin typeface="arial" charset="0"/>
              </a:rPr>
              <a:t>“By </a:t>
            </a:r>
            <a:r>
              <a:rPr lang="en-US" sz="1600" dirty="0">
                <a:solidFill>
                  <a:srgbClr val="222222"/>
                </a:solidFill>
                <a:latin typeface="arial" charset="0"/>
              </a:rPr>
              <a:t>default, all </a:t>
            </a:r>
            <a:r>
              <a:rPr lang="en-US" sz="1600" dirty="0" err="1">
                <a:solidFill>
                  <a:srgbClr val="222222"/>
                </a:solidFill>
                <a:latin typeface="arial" charset="0"/>
              </a:rPr>
              <a:t>InnoDB</a:t>
            </a:r>
            <a:r>
              <a:rPr lang="en-US" sz="1600" dirty="0">
                <a:solidFill>
                  <a:srgbClr val="222222"/>
                </a:solidFill>
                <a:latin typeface="arial" charset="0"/>
              </a:rPr>
              <a:t> tables and indexes are stored in the system tablespace. As an alternative, you can store each </a:t>
            </a:r>
            <a:r>
              <a:rPr lang="en-US" sz="1600" dirty="0" err="1">
                <a:solidFill>
                  <a:srgbClr val="222222"/>
                </a:solidFill>
                <a:latin typeface="arial" charset="0"/>
              </a:rPr>
              <a:t>InnoDB</a:t>
            </a:r>
            <a:r>
              <a:rPr lang="en-US" sz="1600" dirty="0">
                <a:solidFill>
                  <a:srgbClr val="222222"/>
                </a:solidFill>
                <a:latin typeface="arial" charset="0"/>
              </a:rPr>
              <a:t> table and associated indexes in its own </a:t>
            </a:r>
            <a:r>
              <a:rPr lang="en-US" sz="1600" dirty="0" err="1">
                <a:solidFill>
                  <a:srgbClr val="222222"/>
                </a:solidFill>
                <a:latin typeface="arial" charset="0"/>
              </a:rPr>
              <a:t>data</a:t>
            </a:r>
            <a:r>
              <a:rPr lang="en-US" sz="1600" b="1" dirty="0" err="1">
                <a:solidFill>
                  <a:srgbClr val="222222"/>
                </a:solidFill>
                <a:latin typeface="arial" charset="0"/>
              </a:rPr>
              <a:t>file</a:t>
            </a:r>
            <a:r>
              <a:rPr lang="en-US" sz="1600" dirty="0">
                <a:solidFill>
                  <a:srgbClr val="222222"/>
                </a:solidFill>
                <a:latin typeface="arial" charset="0"/>
              </a:rPr>
              <a:t>. This feature is called “</a:t>
            </a:r>
            <a:r>
              <a:rPr lang="en-US" sz="1600" b="1" dirty="0">
                <a:solidFill>
                  <a:srgbClr val="222222"/>
                </a:solidFill>
                <a:latin typeface="arial" charset="0"/>
              </a:rPr>
              <a:t>file</a:t>
            </a:r>
            <a:r>
              <a:rPr lang="en-US" sz="1600" dirty="0">
                <a:solidFill>
                  <a:srgbClr val="222222"/>
                </a:solidFill>
                <a:latin typeface="arial" charset="0"/>
              </a:rPr>
              <a:t>-per-table tablespaces” because each table has its own tablespace, and each tablespace has its own .</a:t>
            </a:r>
            <a:r>
              <a:rPr lang="en-US" sz="1600" b="1" dirty="0" err="1">
                <a:solidFill>
                  <a:srgbClr val="222222"/>
                </a:solidFill>
                <a:latin typeface="arial" charset="0"/>
              </a:rPr>
              <a:t>ibd</a:t>
            </a:r>
            <a:r>
              <a:rPr lang="en-US" sz="1600" dirty="0">
                <a:solidFill>
                  <a:srgbClr val="222222"/>
                </a:solidFill>
                <a:latin typeface="arial" charset="0"/>
              </a:rPr>
              <a:t> data </a:t>
            </a:r>
            <a:r>
              <a:rPr lang="en-US" sz="1600" b="1" dirty="0">
                <a:solidFill>
                  <a:srgbClr val="222222"/>
                </a:solidFill>
                <a:latin typeface="arial" charset="0"/>
              </a:rPr>
              <a:t>file</a:t>
            </a:r>
            <a:r>
              <a:rPr lang="en-US" sz="1600" dirty="0" smtClean="0">
                <a:solidFill>
                  <a:srgbClr val="222222"/>
                </a:solidFill>
                <a:latin typeface="arial" charset="0"/>
              </a:rPr>
              <a:t>.”</a:t>
            </a:r>
            <a:endParaRPr lang="en-US" sz="1600" dirty="0"/>
          </a:p>
        </p:txBody>
      </p:sp>
      <p:sp>
        <p:nvSpPr>
          <p:cNvPr id="3" name="Rounded Rectangle 2"/>
          <p:cNvSpPr/>
          <p:nvPr/>
        </p:nvSpPr>
        <p:spPr>
          <a:xfrm>
            <a:off x="381000" y="845515"/>
            <a:ext cx="8385243" cy="3352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sz="2000" dirty="0" smtClean="0"/>
              <a:t>MySQL has several approaches to saving table data and index entries.</a:t>
            </a:r>
          </a:p>
          <a:p>
            <a:pPr marL="285750" indent="-285750">
              <a:buFont typeface="Arial" charset="0"/>
              <a:buChar char="•"/>
            </a:pPr>
            <a:r>
              <a:rPr lang="en-US" sz="2000" dirty="0" smtClean="0"/>
              <a:t>.</a:t>
            </a:r>
            <a:r>
              <a:rPr lang="en-US" sz="2000" dirty="0" err="1" smtClean="0"/>
              <a:t>idb</a:t>
            </a:r>
            <a:r>
              <a:rPr lang="en-US" sz="2000" dirty="0" smtClean="0"/>
              <a:t>/file per table stores uses one file for</a:t>
            </a:r>
          </a:p>
          <a:p>
            <a:pPr marL="742950" lvl="1" indent="-285750">
              <a:buFont typeface="Arial" charset="0"/>
              <a:buChar char="•"/>
            </a:pPr>
            <a:r>
              <a:rPr lang="en-US" sz="2000" dirty="0" smtClean="0"/>
              <a:t>Tuples</a:t>
            </a:r>
          </a:p>
          <a:p>
            <a:pPr marL="742950" lvl="1" indent="-285750">
              <a:buFont typeface="Arial" charset="0"/>
              <a:buChar char="•"/>
            </a:pPr>
            <a:r>
              <a:rPr lang="en-US" sz="2000" dirty="0" smtClean="0"/>
              <a:t>Index entries</a:t>
            </a:r>
          </a:p>
          <a:p>
            <a:pPr marL="285750" indent="-285750">
              <a:buFont typeface="Arial" charset="0"/>
              <a:buChar char="•"/>
            </a:pPr>
            <a:r>
              <a:rPr lang="en-US" sz="2000" dirty="0" smtClean="0"/>
              <a:t>Your solution uses</a:t>
            </a:r>
          </a:p>
          <a:p>
            <a:pPr marL="742950" lvl="1" indent="-285750">
              <a:buFont typeface="Arial" charset="0"/>
              <a:buChar char="•"/>
            </a:pPr>
            <a:r>
              <a:rPr lang="en-US" sz="2000" dirty="0" smtClean="0"/>
              <a:t>One file per table for data.</a:t>
            </a:r>
          </a:p>
          <a:p>
            <a:pPr marL="742950" lvl="1" indent="-285750">
              <a:buFont typeface="Arial" charset="0"/>
              <a:buChar char="•"/>
            </a:pPr>
            <a:r>
              <a:rPr lang="en-US" sz="2000" dirty="0" smtClean="0"/>
              <a:t>Builds/rebuilds the indexes in memory on load.</a:t>
            </a:r>
          </a:p>
          <a:p>
            <a:endParaRPr lang="en-US" sz="2000" dirty="0"/>
          </a:p>
        </p:txBody>
      </p:sp>
    </p:spTree>
    <p:extLst>
      <p:ext uri="{BB962C8B-B14F-4D97-AF65-F5344CB8AC3E}">
        <p14:creationId xmlns:p14="http://schemas.microsoft.com/office/powerpoint/2010/main" val="79883947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Query Optimization </a:t>
            </a:r>
            <a:r>
              <a:rPr lang="mr-IN" altLang="en-US" sz="3200" i="1" dirty="0" smtClean="0">
                <a:solidFill>
                  <a:schemeClr val="bg1"/>
                </a:solidFill>
              </a:rPr>
              <a:t>–</a:t>
            </a:r>
            <a:r>
              <a:rPr lang="en-US" altLang="en-US" sz="3200" i="1" dirty="0" smtClean="0">
                <a:solidFill>
                  <a:schemeClr val="bg1"/>
                </a:solidFill>
              </a:rPr>
              <a:t> Access Path</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688456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“Select” Operation </a:t>
            </a:r>
            <a:r>
              <a:rPr lang="mr-IN" dirty="0" smtClean="0"/>
              <a:t>–</a:t>
            </a:r>
            <a:r>
              <a:rPr lang="en-US" dirty="0" smtClean="0"/>
              <a:t> HW 3</a:t>
            </a:r>
            <a:endParaRPr lang="en-US" dirty="0"/>
          </a:p>
        </p:txBody>
      </p:sp>
      <p:sp>
        <p:nvSpPr>
          <p:cNvPr id="6" name="Content Placeholder 5"/>
          <p:cNvSpPr>
            <a:spLocks noGrp="1"/>
          </p:cNvSpPr>
          <p:nvPr>
            <p:ph sz="half" idx="1"/>
          </p:nvPr>
        </p:nvSpPr>
        <p:spPr>
          <a:xfrm>
            <a:off x="120703" y="3772526"/>
            <a:ext cx="8495740" cy="709749"/>
          </a:xfrm>
        </p:spPr>
        <p:txBody>
          <a:bodyPr>
            <a:normAutofit/>
          </a:bodyPr>
          <a:lstStyle/>
          <a:p>
            <a:r>
              <a:rPr lang="en-US" sz="1600" dirty="0" smtClean="0"/>
              <a:t>That is one purpose of the metadata.</a:t>
            </a:r>
          </a:p>
          <a:p>
            <a:r>
              <a:rPr lang="en-US" sz="1600" dirty="0" smtClean="0"/>
              <a:t>The </a:t>
            </a:r>
            <a:r>
              <a:rPr lang="en-US" sz="1600" i="1" dirty="0" err="1" smtClean="0"/>
              <a:t>find_by_template</a:t>
            </a:r>
            <a:r>
              <a:rPr lang="en-US" sz="1600" i="1" dirty="0" smtClean="0"/>
              <a:t>()</a:t>
            </a:r>
            <a:r>
              <a:rPr lang="en-US" sz="1600" dirty="0" smtClean="0"/>
              <a:t> is syntactically correct, but references an invalid column.</a:t>
            </a:r>
            <a:endParaRPr lang="en-US" sz="1600" dirty="0"/>
          </a:p>
        </p:txBody>
      </p:sp>
      <p:pic>
        <p:nvPicPr>
          <p:cNvPr id="5" name="Picture 4"/>
          <p:cNvPicPr>
            <a:picLocks noChangeAspect="1"/>
          </p:cNvPicPr>
          <p:nvPr/>
        </p:nvPicPr>
        <p:blipFill>
          <a:blip r:embed="rId2"/>
          <a:stretch>
            <a:fillRect/>
          </a:stretch>
        </p:blipFill>
        <p:spPr>
          <a:xfrm>
            <a:off x="94970" y="2219638"/>
            <a:ext cx="8763000" cy="1524000"/>
          </a:xfrm>
          <a:prstGeom prst="rect">
            <a:avLst/>
          </a:prstGeom>
        </p:spPr>
      </p:pic>
      <p:pic>
        <p:nvPicPr>
          <p:cNvPr id="7" name="Picture 6"/>
          <p:cNvPicPr>
            <a:picLocks noChangeAspect="1"/>
          </p:cNvPicPr>
          <p:nvPr/>
        </p:nvPicPr>
        <p:blipFill>
          <a:blip r:embed="rId3"/>
          <a:stretch>
            <a:fillRect/>
          </a:stretch>
        </p:blipFill>
        <p:spPr>
          <a:xfrm>
            <a:off x="228600" y="473836"/>
            <a:ext cx="7459698" cy="1716914"/>
          </a:xfrm>
          <a:prstGeom prst="rect">
            <a:avLst/>
          </a:prstGeom>
        </p:spPr>
      </p:pic>
    </p:spTree>
    <p:extLst>
      <p:ext uri="{BB962C8B-B14F-4D97-AF65-F5344CB8AC3E}">
        <p14:creationId xmlns:p14="http://schemas.microsoft.com/office/powerpoint/2010/main" val="201041637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4267200" y="2495550"/>
            <a:ext cx="4368800" cy="2184400"/>
          </a:xfrm>
          <a:prstGeom prst="rect">
            <a:avLst/>
          </a:prstGeom>
          <a:ln>
            <a:solidFill>
              <a:schemeClr val="tx1"/>
            </a:solidFill>
          </a:ln>
        </p:spPr>
      </p:pic>
      <p:sp>
        <p:nvSpPr>
          <p:cNvPr id="6" name="Title 1"/>
          <p:cNvSpPr txBox="1">
            <a:spLocks/>
          </p:cNvSpPr>
          <p:nvPr/>
        </p:nvSpPr>
        <p:spPr>
          <a:xfrm>
            <a:off x="127227" y="21925"/>
            <a:ext cx="8279946" cy="387798"/>
          </a:xfrm>
          <a:prstGeom prst="rect">
            <a:avLst/>
          </a:prstGeom>
        </p:spPr>
        <p:txBody>
          <a:bodyPr wrap="square" anchor="t"/>
          <a:lstStyle>
            <a:lvl1pPr algn="l" defTabSz="457200" rtl="0" fontAlgn="base">
              <a:lnSpc>
                <a:spcPct val="90000"/>
              </a:lnSpc>
              <a:spcBef>
                <a:spcPct val="0"/>
              </a:spcBef>
              <a:spcAft>
                <a:spcPct val="0"/>
              </a:spcAft>
              <a:defRPr sz="2800" b="0" kern="1200">
                <a:solidFill>
                  <a:schemeClr val="bg1"/>
                </a:solidFill>
                <a:latin typeface="Century Schoolbook" charset="0"/>
                <a:ea typeface="Century Schoolbook" charset="0"/>
                <a:cs typeface="Century Schoolbook" charset="0"/>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r>
              <a:rPr lang="en-US" dirty="0" smtClean="0"/>
              <a:t>Baseline Performance</a:t>
            </a:r>
            <a:endParaRPr lang="en-US" dirty="0"/>
          </a:p>
        </p:txBody>
      </p:sp>
      <p:pic>
        <p:nvPicPr>
          <p:cNvPr id="7" name="Picture 6"/>
          <p:cNvPicPr>
            <a:picLocks noChangeAspect="1"/>
          </p:cNvPicPr>
          <p:nvPr/>
        </p:nvPicPr>
        <p:blipFill>
          <a:blip r:embed="rId3"/>
          <a:stretch>
            <a:fillRect/>
          </a:stretch>
        </p:blipFill>
        <p:spPr>
          <a:xfrm>
            <a:off x="112850" y="458189"/>
            <a:ext cx="8077200" cy="2024119"/>
          </a:xfrm>
          <a:prstGeom prst="rect">
            <a:avLst/>
          </a:prstGeom>
        </p:spPr>
      </p:pic>
    </p:spTree>
    <p:extLst>
      <p:ext uri="{BB962C8B-B14F-4D97-AF65-F5344CB8AC3E}">
        <p14:creationId xmlns:p14="http://schemas.microsoft.com/office/powerpoint/2010/main" val="485317906"/>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 TABLE ADD INDEX</a:t>
            </a:r>
            <a:endParaRPr lang="en-US" dirty="0"/>
          </a:p>
        </p:txBody>
      </p:sp>
      <p:sp>
        <p:nvSpPr>
          <p:cNvPr id="6" name="Content Placeholder 5"/>
          <p:cNvSpPr>
            <a:spLocks noGrp="1"/>
          </p:cNvSpPr>
          <p:nvPr>
            <p:ph sz="half" idx="1"/>
          </p:nvPr>
        </p:nvSpPr>
        <p:spPr>
          <a:xfrm>
            <a:off x="228600" y="1733550"/>
            <a:ext cx="3276600" cy="2781694"/>
          </a:xfrm>
        </p:spPr>
        <p:txBody>
          <a:bodyPr/>
          <a:lstStyle/>
          <a:p>
            <a:r>
              <a:rPr lang="en-US" dirty="0" smtClean="0"/>
              <a:t>Adding a non-unique index on “</a:t>
            </a:r>
            <a:r>
              <a:rPr lang="en-US" dirty="0" err="1" smtClean="0"/>
              <a:t>nameLast</a:t>
            </a:r>
            <a:r>
              <a:rPr lang="en-US" dirty="0" smtClean="0"/>
              <a:t>”</a:t>
            </a:r>
          </a:p>
          <a:p>
            <a:r>
              <a:rPr lang="en-US" dirty="0" smtClean="0"/>
              <a:t>Improves performance by three orders of magnitude.</a:t>
            </a:r>
            <a:endParaRPr lang="en-US" dirty="0"/>
          </a:p>
        </p:txBody>
      </p:sp>
      <p:pic>
        <p:nvPicPr>
          <p:cNvPr id="4" name="Picture 3"/>
          <p:cNvPicPr>
            <a:picLocks noChangeAspect="1"/>
          </p:cNvPicPr>
          <p:nvPr/>
        </p:nvPicPr>
        <p:blipFill>
          <a:blip r:embed="rId2"/>
          <a:stretch>
            <a:fillRect/>
          </a:stretch>
        </p:blipFill>
        <p:spPr>
          <a:xfrm>
            <a:off x="76200" y="545895"/>
            <a:ext cx="5505450" cy="943495"/>
          </a:xfrm>
          <a:prstGeom prst="rect">
            <a:avLst/>
          </a:prstGeom>
        </p:spPr>
      </p:pic>
      <p:pic>
        <p:nvPicPr>
          <p:cNvPr id="5" name="Picture 4"/>
          <p:cNvPicPr>
            <a:picLocks noChangeAspect="1"/>
          </p:cNvPicPr>
          <p:nvPr/>
        </p:nvPicPr>
        <p:blipFill>
          <a:blip r:embed="rId3"/>
          <a:stretch>
            <a:fillRect/>
          </a:stretch>
        </p:blipFill>
        <p:spPr>
          <a:xfrm>
            <a:off x="3740150" y="1663886"/>
            <a:ext cx="5403850" cy="2676861"/>
          </a:xfrm>
          <a:prstGeom prst="rect">
            <a:avLst/>
          </a:prstGeom>
        </p:spPr>
      </p:pic>
    </p:spTree>
    <p:extLst>
      <p:ext uri="{BB962C8B-B14F-4D97-AF65-F5344CB8AC3E}">
        <p14:creationId xmlns:p14="http://schemas.microsoft.com/office/powerpoint/2010/main" val="863091336"/>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dirty="0" err="1"/>
              <a:t>f</a:t>
            </a:r>
            <a:r>
              <a:rPr lang="en-US" dirty="0" err="1" smtClean="0"/>
              <a:t>ind_by_template</a:t>
            </a:r>
            <a:r>
              <a:rPr lang="en-US" dirty="0" smtClean="0"/>
              <a:t>()</a:t>
            </a:r>
            <a:endParaRPr lang="en-US" dirty="0"/>
          </a:p>
        </p:txBody>
      </p:sp>
      <p:sp>
        <p:nvSpPr>
          <p:cNvPr id="5" name="Content Placeholder 4"/>
          <p:cNvSpPr>
            <a:spLocks noGrp="1"/>
          </p:cNvSpPr>
          <p:nvPr>
            <p:ph sz="half" idx="1"/>
          </p:nvPr>
        </p:nvSpPr>
        <p:spPr>
          <a:xfrm>
            <a:off x="228600" y="2901462"/>
            <a:ext cx="8495740" cy="1613782"/>
          </a:xfrm>
        </p:spPr>
        <p:txBody>
          <a:bodyPr/>
          <a:lstStyle/>
          <a:p>
            <a:r>
              <a:rPr lang="en-US" dirty="0" smtClean="0"/>
              <a:t>Use the WHERE clause to find the “best” matching index.</a:t>
            </a:r>
          </a:p>
          <a:p>
            <a:r>
              <a:rPr lang="en-US" dirty="0" smtClean="0"/>
              <a:t>If there is an index, use it.</a:t>
            </a:r>
          </a:p>
          <a:p>
            <a:r>
              <a:rPr lang="en-US" dirty="0" smtClean="0"/>
              <a:t>If not, must scan the table.</a:t>
            </a:r>
            <a:endParaRPr lang="en-US" dirty="0"/>
          </a:p>
        </p:txBody>
      </p:sp>
      <p:pic>
        <p:nvPicPr>
          <p:cNvPr id="4" name="Picture 3"/>
          <p:cNvPicPr>
            <a:picLocks noChangeAspect="1"/>
          </p:cNvPicPr>
          <p:nvPr/>
        </p:nvPicPr>
        <p:blipFill>
          <a:blip r:embed="rId2"/>
          <a:stretch>
            <a:fillRect/>
          </a:stretch>
        </p:blipFill>
        <p:spPr>
          <a:xfrm>
            <a:off x="34506" y="514350"/>
            <a:ext cx="8957094" cy="2317710"/>
          </a:xfrm>
          <a:prstGeom prst="rect">
            <a:avLst/>
          </a:prstGeom>
        </p:spPr>
      </p:pic>
    </p:spTree>
    <p:extLst>
      <p:ext uri="{BB962C8B-B14F-4D97-AF65-F5344CB8AC3E}">
        <p14:creationId xmlns:p14="http://schemas.microsoft.com/office/powerpoint/2010/main" val="155846966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Path</a:t>
            </a:r>
            <a:endParaRPr lang="en-US" dirty="0"/>
          </a:p>
        </p:txBody>
      </p:sp>
      <p:sp>
        <p:nvSpPr>
          <p:cNvPr id="3" name="Content Placeholder 2"/>
          <p:cNvSpPr>
            <a:spLocks noGrp="1"/>
          </p:cNvSpPr>
          <p:nvPr>
            <p:ph sz="half" idx="1"/>
          </p:nvPr>
        </p:nvSpPr>
        <p:spPr>
          <a:xfrm>
            <a:off x="152400" y="514350"/>
            <a:ext cx="8267140" cy="4191000"/>
          </a:xfrm>
        </p:spPr>
        <p:txBody>
          <a:bodyPr>
            <a:normAutofit fontScale="77500" lnSpcReduction="20000"/>
          </a:bodyPr>
          <a:lstStyle/>
          <a:p>
            <a:pPr>
              <a:lnSpc>
                <a:spcPct val="120000"/>
              </a:lnSpc>
              <a:spcBef>
                <a:spcPts val="0"/>
              </a:spcBef>
              <a:spcAft>
                <a:spcPts val="300"/>
              </a:spcAft>
            </a:pPr>
            <a:r>
              <a:rPr lang="en-US" dirty="0" smtClean="0"/>
              <a:t>Every relational operator accepts one or more tables as input. </a:t>
            </a:r>
            <a:br>
              <a:rPr lang="en-US" dirty="0" smtClean="0"/>
            </a:br>
            <a:r>
              <a:rPr lang="en-US" dirty="0" smtClean="0"/>
              <a:t>The operator “accesses the tuples” in the tables.</a:t>
            </a:r>
          </a:p>
          <a:p>
            <a:pPr>
              <a:lnSpc>
                <a:spcPct val="120000"/>
              </a:lnSpc>
              <a:spcBef>
                <a:spcPts val="0"/>
              </a:spcBef>
              <a:spcAft>
                <a:spcPts val="300"/>
              </a:spcAft>
            </a:pPr>
            <a:r>
              <a:rPr lang="en-US" dirty="0" smtClean="0"/>
              <a:t>There are two “ways” to retrieve the tuples</a:t>
            </a:r>
          </a:p>
          <a:p>
            <a:pPr lvl="1">
              <a:lnSpc>
                <a:spcPct val="120000"/>
              </a:lnSpc>
              <a:spcBef>
                <a:spcPts val="0"/>
              </a:spcBef>
              <a:spcAft>
                <a:spcPts val="300"/>
              </a:spcAft>
            </a:pPr>
            <a:r>
              <a:rPr lang="en-US" dirty="0" smtClean="0"/>
              <a:t>Scan the relation (via blocks)</a:t>
            </a:r>
          </a:p>
          <a:p>
            <a:pPr lvl="1">
              <a:lnSpc>
                <a:spcPct val="120000"/>
              </a:lnSpc>
              <a:spcBef>
                <a:spcPts val="0"/>
              </a:spcBef>
              <a:spcAft>
                <a:spcPts val="300"/>
              </a:spcAft>
            </a:pPr>
            <a:r>
              <a:rPr lang="en-US" dirty="0" smtClean="0"/>
              <a:t>Use an index and matching condition.</a:t>
            </a:r>
          </a:p>
          <a:p>
            <a:pPr>
              <a:lnSpc>
                <a:spcPct val="120000"/>
              </a:lnSpc>
              <a:spcBef>
                <a:spcPts val="0"/>
              </a:spcBef>
              <a:spcAft>
                <a:spcPts val="300"/>
              </a:spcAft>
            </a:pPr>
            <a:r>
              <a:rPr lang="en-US" dirty="0" smtClean="0"/>
              <a:t>A selection (WHERE) condition is in </a:t>
            </a:r>
            <a:r>
              <a:rPr lang="en-US" i="1" dirty="0" err="1" smtClean="0"/>
              <a:t>conjuctive</a:t>
            </a:r>
            <a:r>
              <a:rPr lang="en-US" i="1" dirty="0" smtClean="0"/>
              <a:t> normal form</a:t>
            </a:r>
            <a:r>
              <a:rPr lang="en-US" dirty="0" smtClean="0"/>
              <a:t> if</a:t>
            </a:r>
          </a:p>
          <a:p>
            <a:pPr lvl="1">
              <a:lnSpc>
                <a:spcPct val="120000"/>
              </a:lnSpc>
              <a:spcBef>
                <a:spcPts val="0"/>
              </a:spcBef>
              <a:spcAft>
                <a:spcPts val="300"/>
              </a:spcAft>
            </a:pPr>
            <a:r>
              <a:rPr lang="en-US" dirty="0" smtClean="0"/>
              <a:t>Each term is </a:t>
            </a:r>
            <a:r>
              <a:rPr lang="en-US" dirty="0" err="1" smtClean="0"/>
              <a:t>column_name</a:t>
            </a:r>
            <a:r>
              <a:rPr lang="en-US" dirty="0" smtClean="0"/>
              <a:t> op value</a:t>
            </a:r>
          </a:p>
          <a:p>
            <a:pPr lvl="1">
              <a:lnSpc>
                <a:spcPct val="120000"/>
              </a:lnSpc>
              <a:spcBef>
                <a:spcPts val="0"/>
              </a:spcBef>
              <a:spcAft>
                <a:spcPts val="300"/>
              </a:spcAft>
            </a:pPr>
            <a:r>
              <a:rPr lang="en-US" dirty="0" smtClean="0"/>
              <a:t>op is one of &lt;, &lt;=, =, &gt;, &gt;=, &lt;&gt; (or =, != for Hash Index)</a:t>
            </a:r>
          </a:p>
          <a:p>
            <a:pPr lvl="1">
              <a:lnSpc>
                <a:spcPct val="120000"/>
              </a:lnSpc>
              <a:spcBef>
                <a:spcPts val="0"/>
              </a:spcBef>
              <a:spcAft>
                <a:spcPts val="300"/>
              </a:spcAft>
            </a:pPr>
            <a:r>
              <a:rPr lang="en-US" dirty="0" smtClean="0"/>
              <a:t>The terms are </a:t>
            </a:r>
            <a:r>
              <a:rPr lang="en-US" dirty="0" err="1" smtClean="0"/>
              <a:t>ANDed</a:t>
            </a:r>
            <a:r>
              <a:rPr lang="en-US" dirty="0" smtClean="0"/>
              <a:t>, e.g. (</a:t>
            </a:r>
            <a:r>
              <a:rPr lang="en-US" dirty="0" err="1" smtClean="0"/>
              <a:t>nameLast</a:t>
            </a:r>
            <a:r>
              <a:rPr lang="en-US" dirty="0" smtClean="0"/>
              <a:t> = ‘Ferguson’) AND (ab &gt; 500)</a:t>
            </a:r>
          </a:p>
          <a:p>
            <a:pPr lvl="1">
              <a:lnSpc>
                <a:spcPct val="120000"/>
              </a:lnSpc>
              <a:spcBef>
                <a:spcPts val="0"/>
              </a:spcBef>
              <a:spcAft>
                <a:spcPts val="300"/>
              </a:spcAft>
            </a:pPr>
            <a:r>
              <a:rPr lang="en-US" dirty="0" smtClean="0"/>
              <a:t>CNF allows using a matching index for the access path.</a:t>
            </a:r>
          </a:p>
          <a:p>
            <a:pPr>
              <a:lnSpc>
                <a:spcPct val="120000"/>
              </a:lnSpc>
              <a:spcBef>
                <a:spcPts val="0"/>
              </a:spcBef>
              <a:spcAft>
                <a:spcPts val="300"/>
              </a:spcAft>
            </a:pPr>
            <a:r>
              <a:rPr lang="en-US" dirty="0" smtClean="0"/>
              <a:t>The engine can select a </a:t>
            </a:r>
            <a:r>
              <a:rPr lang="en-US" i="1" dirty="0" smtClean="0"/>
              <a:t>matching index</a:t>
            </a:r>
            <a:r>
              <a:rPr lang="en-US" dirty="0" smtClean="0"/>
              <a:t> </a:t>
            </a:r>
          </a:p>
          <a:p>
            <a:pPr lvl="1">
              <a:lnSpc>
                <a:spcPct val="120000"/>
              </a:lnSpc>
              <a:spcBef>
                <a:spcPts val="0"/>
              </a:spcBef>
              <a:spcAft>
                <a:spcPts val="300"/>
              </a:spcAft>
            </a:pPr>
            <a:r>
              <a:rPr lang="en-US" dirty="0" smtClean="0"/>
              <a:t>A Hash Index on (c1,c2,c3) if the condition is c1=x AND c2=y AND c3=z.</a:t>
            </a:r>
          </a:p>
          <a:p>
            <a:pPr lvl="1">
              <a:lnSpc>
                <a:spcPct val="120000"/>
              </a:lnSpc>
              <a:spcBef>
                <a:spcPts val="0"/>
              </a:spcBef>
              <a:spcAft>
                <a:spcPts val="300"/>
              </a:spcAft>
            </a:pPr>
            <a:r>
              <a:rPr lang="en-US" dirty="0" smtClean="0"/>
              <a:t>A Tree </a:t>
            </a:r>
            <a:r>
              <a:rPr lang="en-US" dirty="0"/>
              <a:t>I</a:t>
            </a:r>
            <a:r>
              <a:rPr lang="en-US" dirty="0" smtClean="0"/>
              <a:t>ndex if the condition is (can be ordered as)</a:t>
            </a:r>
          </a:p>
          <a:p>
            <a:pPr lvl="2">
              <a:lnSpc>
                <a:spcPct val="120000"/>
              </a:lnSpc>
              <a:spcBef>
                <a:spcPts val="0"/>
              </a:spcBef>
              <a:spcAft>
                <a:spcPts val="300"/>
              </a:spcAft>
            </a:pPr>
            <a:r>
              <a:rPr lang="en-US" dirty="0"/>
              <a:t>c</a:t>
            </a:r>
            <a:r>
              <a:rPr lang="en-US" dirty="0" smtClean="0"/>
              <a:t>1 op value</a:t>
            </a:r>
          </a:p>
          <a:p>
            <a:pPr lvl="2">
              <a:lnSpc>
                <a:spcPct val="120000"/>
              </a:lnSpc>
              <a:spcBef>
                <a:spcPts val="0"/>
              </a:spcBef>
              <a:spcAft>
                <a:spcPts val="300"/>
              </a:spcAft>
            </a:pPr>
            <a:r>
              <a:rPr lang="en-US" dirty="0" smtClean="0"/>
              <a:t>c1 op x AND/OR c2 op y</a:t>
            </a:r>
          </a:p>
          <a:p>
            <a:pPr lvl="2">
              <a:lnSpc>
                <a:spcPct val="120000"/>
              </a:lnSpc>
              <a:spcBef>
                <a:spcPts val="0"/>
              </a:spcBef>
              <a:spcAft>
                <a:spcPts val="300"/>
              </a:spcAft>
            </a:pPr>
            <a:r>
              <a:rPr lang="mr-IN" dirty="0" smtClean="0"/>
              <a:t>…</a:t>
            </a:r>
            <a:r>
              <a:rPr lang="en-US" dirty="0" smtClean="0"/>
              <a:t> </a:t>
            </a:r>
            <a:r>
              <a:rPr lang="mr-IN" dirty="0" smtClean="0"/>
              <a:t>…</a:t>
            </a:r>
            <a:endParaRPr lang="en-US" dirty="0" smtClean="0"/>
          </a:p>
          <a:p>
            <a:pPr lvl="1">
              <a:lnSpc>
                <a:spcPct val="120000"/>
              </a:lnSpc>
              <a:spcBef>
                <a:spcPts val="0"/>
              </a:spcBef>
              <a:spcAft>
                <a:spcPts val="300"/>
              </a:spcAft>
            </a:pPr>
            <a:r>
              <a:rPr lang="en-US" dirty="0" smtClean="0"/>
              <a:t>Many indexes may match, and the engine chooses the </a:t>
            </a:r>
            <a:r>
              <a:rPr lang="en-US" i="1" dirty="0" smtClean="0"/>
              <a:t>most selective match</a:t>
            </a:r>
            <a:br>
              <a:rPr lang="en-US" i="1" dirty="0" smtClean="0"/>
            </a:br>
            <a:r>
              <a:rPr lang="en-US" dirty="0" smtClean="0"/>
              <a:t>(number of tuples or blocks) that match.</a:t>
            </a:r>
            <a:br>
              <a:rPr lang="en-US" dirty="0" smtClean="0"/>
            </a:br>
            <a:endParaRPr lang="en-US" dirty="0"/>
          </a:p>
        </p:txBody>
      </p:sp>
    </p:spTree>
    <p:extLst>
      <p:ext uri="{BB962C8B-B14F-4D97-AF65-F5344CB8AC3E}">
        <p14:creationId xmlns:p14="http://schemas.microsoft.com/office/powerpoint/2010/main" val="1626186371"/>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Path</a:t>
            </a:r>
            <a:endParaRPr lang="en-US" dirty="0"/>
          </a:p>
        </p:txBody>
      </p:sp>
      <p:sp>
        <p:nvSpPr>
          <p:cNvPr id="3" name="Content Placeholder 2"/>
          <p:cNvSpPr>
            <a:spLocks noGrp="1"/>
          </p:cNvSpPr>
          <p:nvPr>
            <p:ph sz="half" idx="1"/>
          </p:nvPr>
        </p:nvSpPr>
        <p:spPr>
          <a:xfrm>
            <a:off x="152400" y="514350"/>
            <a:ext cx="8267140" cy="4191000"/>
          </a:xfrm>
        </p:spPr>
        <p:txBody>
          <a:bodyPr>
            <a:normAutofit fontScale="77500" lnSpcReduction="20000"/>
          </a:bodyPr>
          <a:lstStyle/>
          <a:p>
            <a:pPr>
              <a:lnSpc>
                <a:spcPct val="120000"/>
              </a:lnSpc>
              <a:spcBef>
                <a:spcPts val="0"/>
              </a:spcBef>
              <a:spcAft>
                <a:spcPts val="300"/>
              </a:spcAft>
            </a:pPr>
            <a:r>
              <a:rPr lang="en-US" dirty="0" smtClean="0"/>
              <a:t>Every relational operator accepts one or more tables as input. </a:t>
            </a:r>
            <a:br>
              <a:rPr lang="en-US" dirty="0" smtClean="0"/>
            </a:br>
            <a:r>
              <a:rPr lang="en-US" dirty="0" smtClean="0"/>
              <a:t>The operator “accesses the tuples” in the tables.</a:t>
            </a:r>
          </a:p>
          <a:p>
            <a:pPr>
              <a:lnSpc>
                <a:spcPct val="120000"/>
              </a:lnSpc>
              <a:spcBef>
                <a:spcPts val="0"/>
              </a:spcBef>
              <a:spcAft>
                <a:spcPts val="300"/>
              </a:spcAft>
            </a:pPr>
            <a:r>
              <a:rPr lang="en-US" dirty="0" smtClean="0"/>
              <a:t>There are two “ways” to retrieve the tuples</a:t>
            </a:r>
          </a:p>
          <a:p>
            <a:pPr lvl="1">
              <a:lnSpc>
                <a:spcPct val="120000"/>
              </a:lnSpc>
              <a:spcBef>
                <a:spcPts val="0"/>
              </a:spcBef>
              <a:spcAft>
                <a:spcPts val="300"/>
              </a:spcAft>
            </a:pPr>
            <a:r>
              <a:rPr lang="en-US" dirty="0" smtClean="0"/>
              <a:t>Scan the relation (via blocks)</a:t>
            </a:r>
          </a:p>
          <a:p>
            <a:pPr lvl="1">
              <a:lnSpc>
                <a:spcPct val="120000"/>
              </a:lnSpc>
              <a:spcBef>
                <a:spcPts val="0"/>
              </a:spcBef>
              <a:spcAft>
                <a:spcPts val="300"/>
              </a:spcAft>
            </a:pPr>
            <a:r>
              <a:rPr lang="en-US" dirty="0" smtClean="0"/>
              <a:t>Use an index and matching condition.</a:t>
            </a:r>
          </a:p>
          <a:p>
            <a:pPr>
              <a:lnSpc>
                <a:spcPct val="120000"/>
              </a:lnSpc>
              <a:spcBef>
                <a:spcPts val="0"/>
              </a:spcBef>
              <a:spcAft>
                <a:spcPts val="300"/>
              </a:spcAft>
            </a:pPr>
            <a:r>
              <a:rPr lang="en-US" dirty="0" smtClean="0"/>
              <a:t>A selection (WHERE) condition is in </a:t>
            </a:r>
            <a:r>
              <a:rPr lang="en-US" i="1" dirty="0" err="1" smtClean="0"/>
              <a:t>conjuctive</a:t>
            </a:r>
            <a:r>
              <a:rPr lang="en-US" i="1" dirty="0" smtClean="0"/>
              <a:t> normal form</a:t>
            </a:r>
            <a:r>
              <a:rPr lang="en-US" dirty="0" smtClean="0"/>
              <a:t> if</a:t>
            </a:r>
          </a:p>
          <a:p>
            <a:pPr lvl="1">
              <a:lnSpc>
                <a:spcPct val="120000"/>
              </a:lnSpc>
              <a:spcBef>
                <a:spcPts val="0"/>
              </a:spcBef>
              <a:spcAft>
                <a:spcPts val="300"/>
              </a:spcAft>
            </a:pPr>
            <a:r>
              <a:rPr lang="en-US" dirty="0" smtClean="0"/>
              <a:t>Each term is </a:t>
            </a:r>
            <a:r>
              <a:rPr lang="en-US" dirty="0" err="1" smtClean="0"/>
              <a:t>column_name</a:t>
            </a:r>
            <a:r>
              <a:rPr lang="en-US" dirty="0" smtClean="0"/>
              <a:t> op value</a:t>
            </a:r>
          </a:p>
          <a:p>
            <a:pPr lvl="1">
              <a:lnSpc>
                <a:spcPct val="120000"/>
              </a:lnSpc>
              <a:spcBef>
                <a:spcPts val="0"/>
              </a:spcBef>
              <a:spcAft>
                <a:spcPts val="300"/>
              </a:spcAft>
            </a:pPr>
            <a:r>
              <a:rPr lang="en-US" dirty="0" smtClean="0"/>
              <a:t>op is one of &lt;, &lt;=, =, &gt;, &gt;=, &lt;&gt; (or =, != for Hash Index)</a:t>
            </a:r>
          </a:p>
          <a:p>
            <a:pPr lvl="1">
              <a:lnSpc>
                <a:spcPct val="120000"/>
              </a:lnSpc>
              <a:spcBef>
                <a:spcPts val="0"/>
              </a:spcBef>
              <a:spcAft>
                <a:spcPts val="300"/>
              </a:spcAft>
            </a:pPr>
            <a:r>
              <a:rPr lang="en-US" dirty="0" smtClean="0"/>
              <a:t>The terms are </a:t>
            </a:r>
            <a:r>
              <a:rPr lang="en-US" dirty="0" err="1" smtClean="0"/>
              <a:t>ANDed</a:t>
            </a:r>
            <a:r>
              <a:rPr lang="en-US" dirty="0" smtClean="0"/>
              <a:t>, e.g. (</a:t>
            </a:r>
            <a:r>
              <a:rPr lang="en-US" dirty="0" err="1" smtClean="0"/>
              <a:t>nameLast</a:t>
            </a:r>
            <a:r>
              <a:rPr lang="en-US" dirty="0" smtClean="0"/>
              <a:t> = ‘Ferguson’) AND (ab &gt; 500)</a:t>
            </a:r>
          </a:p>
          <a:p>
            <a:pPr lvl="1">
              <a:lnSpc>
                <a:spcPct val="120000"/>
              </a:lnSpc>
              <a:spcBef>
                <a:spcPts val="0"/>
              </a:spcBef>
              <a:spcAft>
                <a:spcPts val="300"/>
              </a:spcAft>
            </a:pPr>
            <a:r>
              <a:rPr lang="en-US" dirty="0" smtClean="0"/>
              <a:t>CNF allows using a matching index for the access path.</a:t>
            </a:r>
          </a:p>
          <a:p>
            <a:pPr>
              <a:lnSpc>
                <a:spcPct val="120000"/>
              </a:lnSpc>
              <a:spcBef>
                <a:spcPts val="0"/>
              </a:spcBef>
              <a:spcAft>
                <a:spcPts val="300"/>
              </a:spcAft>
            </a:pPr>
            <a:r>
              <a:rPr lang="en-US" dirty="0" smtClean="0"/>
              <a:t>The engine can select a </a:t>
            </a:r>
            <a:r>
              <a:rPr lang="en-US" i="1" dirty="0" smtClean="0"/>
              <a:t>matching index</a:t>
            </a:r>
            <a:r>
              <a:rPr lang="en-US" dirty="0" smtClean="0"/>
              <a:t> </a:t>
            </a:r>
          </a:p>
          <a:p>
            <a:pPr lvl="1">
              <a:lnSpc>
                <a:spcPct val="120000"/>
              </a:lnSpc>
              <a:spcBef>
                <a:spcPts val="0"/>
              </a:spcBef>
              <a:spcAft>
                <a:spcPts val="300"/>
              </a:spcAft>
            </a:pPr>
            <a:r>
              <a:rPr lang="en-US" dirty="0" smtClean="0"/>
              <a:t>A Hash Index on (c1,c2,c3) if the condition is c1=x AND c2=y AND c3=z.</a:t>
            </a:r>
          </a:p>
          <a:p>
            <a:pPr lvl="1">
              <a:lnSpc>
                <a:spcPct val="120000"/>
              </a:lnSpc>
              <a:spcBef>
                <a:spcPts val="0"/>
              </a:spcBef>
              <a:spcAft>
                <a:spcPts val="300"/>
              </a:spcAft>
            </a:pPr>
            <a:r>
              <a:rPr lang="en-US" dirty="0" smtClean="0"/>
              <a:t>A Tree </a:t>
            </a:r>
            <a:r>
              <a:rPr lang="en-US" dirty="0"/>
              <a:t>I</a:t>
            </a:r>
            <a:r>
              <a:rPr lang="en-US" dirty="0" smtClean="0"/>
              <a:t>ndex if the condition is (can be ordered as)</a:t>
            </a:r>
          </a:p>
          <a:p>
            <a:pPr lvl="2">
              <a:lnSpc>
                <a:spcPct val="120000"/>
              </a:lnSpc>
              <a:spcBef>
                <a:spcPts val="0"/>
              </a:spcBef>
              <a:spcAft>
                <a:spcPts val="300"/>
              </a:spcAft>
            </a:pPr>
            <a:r>
              <a:rPr lang="en-US" dirty="0"/>
              <a:t>c</a:t>
            </a:r>
            <a:r>
              <a:rPr lang="en-US" dirty="0" smtClean="0"/>
              <a:t>1 op value</a:t>
            </a:r>
          </a:p>
          <a:p>
            <a:pPr lvl="2">
              <a:lnSpc>
                <a:spcPct val="120000"/>
              </a:lnSpc>
              <a:spcBef>
                <a:spcPts val="0"/>
              </a:spcBef>
              <a:spcAft>
                <a:spcPts val="300"/>
              </a:spcAft>
            </a:pPr>
            <a:r>
              <a:rPr lang="en-US" dirty="0" smtClean="0"/>
              <a:t>c1 op x AND/OR c2 op y</a:t>
            </a:r>
          </a:p>
          <a:p>
            <a:pPr lvl="2">
              <a:lnSpc>
                <a:spcPct val="120000"/>
              </a:lnSpc>
              <a:spcBef>
                <a:spcPts val="0"/>
              </a:spcBef>
              <a:spcAft>
                <a:spcPts val="300"/>
              </a:spcAft>
            </a:pPr>
            <a:r>
              <a:rPr lang="mr-IN" dirty="0" smtClean="0"/>
              <a:t>…</a:t>
            </a:r>
            <a:r>
              <a:rPr lang="en-US" dirty="0" smtClean="0"/>
              <a:t> </a:t>
            </a:r>
            <a:r>
              <a:rPr lang="mr-IN" dirty="0" smtClean="0"/>
              <a:t>…</a:t>
            </a:r>
            <a:endParaRPr lang="en-US" dirty="0" smtClean="0"/>
          </a:p>
          <a:p>
            <a:pPr lvl="1">
              <a:lnSpc>
                <a:spcPct val="120000"/>
              </a:lnSpc>
              <a:spcBef>
                <a:spcPts val="0"/>
              </a:spcBef>
              <a:spcAft>
                <a:spcPts val="300"/>
              </a:spcAft>
            </a:pPr>
            <a:r>
              <a:rPr lang="en-US" dirty="0" smtClean="0"/>
              <a:t>Many indexes may match, and the engine chooses the </a:t>
            </a:r>
            <a:r>
              <a:rPr lang="en-US" i="1" dirty="0" smtClean="0"/>
              <a:t>most selective match</a:t>
            </a:r>
            <a:br>
              <a:rPr lang="en-US" i="1" dirty="0" smtClean="0"/>
            </a:br>
            <a:r>
              <a:rPr lang="en-US" dirty="0" smtClean="0"/>
              <a:t>(number of tuples or blocks) that match.</a:t>
            </a:r>
            <a:br>
              <a:rPr lang="en-US" dirty="0" smtClean="0"/>
            </a:br>
            <a:endParaRPr lang="en-US" dirty="0"/>
          </a:p>
        </p:txBody>
      </p:sp>
      <p:sp>
        <p:nvSpPr>
          <p:cNvPr id="5" name="Rounded Rectangle 4"/>
          <p:cNvSpPr/>
          <p:nvPr/>
        </p:nvSpPr>
        <p:spPr>
          <a:xfrm>
            <a:off x="533400" y="742950"/>
            <a:ext cx="8077200" cy="3733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dirty="0" smtClean="0"/>
              <a:t>If the condition is (</a:t>
            </a:r>
            <a:r>
              <a:rPr lang="en-US" dirty="0" err="1" smtClean="0"/>
              <a:t>nameLast</a:t>
            </a:r>
            <a:r>
              <a:rPr lang="en-US" dirty="0" smtClean="0"/>
              <a:t> = ‘Williams) AND ( </a:t>
            </a:r>
            <a:r>
              <a:rPr lang="en-US" dirty="0" err="1" smtClean="0"/>
              <a:t>birthCity</a:t>
            </a:r>
            <a:r>
              <a:rPr lang="en-US" dirty="0" smtClean="0"/>
              <a:t> = ‘San Diego’)</a:t>
            </a:r>
          </a:p>
          <a:p>
            <a:pPr marL="742950" lvl="1" indent="-285750">
              <a:buFont typeface="Arial" charset="0"/>
              <a:buChar char="•"/>
            </a:pPr>
            <a:r>
              <a:rPr lang="en-US" dirty="0" smtClean="0"/>
              <a:t>Use the index to find entries with </a:t>
            </a:r>
            <a:r>
              <a:rPr lang="en-US" dirty="0" err="1" smtClean="0"/>
              <a:t>nameLast</a:t>
            </a:r>
            <a:r>
              <a:rPr lang="en-US" dirty="0" smtClean="0"/>
              <a:t> ‘Williams’</a:t>
            </a:r>
          </a:p>
          <a:p>
            <a:pPr marL="742950" lvl="1" indent="-285750">
              <a:buFont typeface="Arial" charset="0"/>
              <a:buChar char="•"/>
            </a:pPr>
            <a:r>
              <a:rPr lang="en-US" dirty="0" smtClean="0"/>
              <a:t>Scan the (smaller) result to find tuples with </a:t>
            </a:r>
            <a:r>
              <a:rPr lang="en-US" dirty="0" err="1" smtClean="0"/>
              <a:t>birthCity</a:t>
            </a:r>
            <a:r>
              <a:rPr lang="en-US" dirty="0" smtClean="0"/>
              <a:t>=‘San Diego’</a:t>
            </a:r>
          </a:p>
          <a:p>
            <a:pPr marL="285750" indent="-285750">
              <a:buFont typeface="Arial" charset="0"/>
              <a:buChar char="•"/>
            </a:pPr>
            <a:endParaRPr lang="en-US" dirty="0" smtClean="0"/>
          </a:p>
          <a:p>
            <a:pPr marL="285750" indent="-285750">
              <a:buFont typeface="Arial" charset="0"/>
              <a:buChar char="•"/>
            </a:pPr>
            <a:r>
              <a:rPr lang="en-US" dirty="0" smtClean="0"/>
              <a:t>If the condition is (</a:t>
            </a:r>
            <a:r>
              <a:rPr lang="en-US" dirty="0" err="1"/>
              <a:t>nameLast</a:t>
            </a:r>
            <a:r>
              <a:rPr lang="en-US" dirty="0"/>
              <a:t> = ‘Williams) </a:t>
            </a:r>
            <a:r>
              <a:rPr lang="en-US" dirty="0" smtClean="0">
                <a:solidFill>
                  <a:srgbClr val="FFFF00"/>
                </a:solidFill>
              </a:rPr>
              <a:t>OR </a:t>
            </a:r>
            <a:r>
              <a:rPr lang="en-US" dirty="0" smtClean="0"/>
              <a:t>( </a:t>
            </a:r>
            <a:r>
              <a:rPr lang="en-US" dirty="0" err="1"/>
              <a:t>birthCity</a:t>
            </a:r>
            <a:r>
              <a:rPr lang="en-US" dirty="0"/>
              <a:t> = ‘San Diego</a:t>
            </a:r>
            <a:r>
              <a:rPr lang="en-US" dirty="0" smtClean="0"/>
              <a:t>’)</a:t>
            </a:r>
          </a:p>
          <a:p>
            <a:pPr marL="742950" lvl="1" indent="-285750">
              <a:buFont typeface="Arial" charset="0"/>
              <a:buChar char="•"/>
            </a:pPr>
            <a:r>
              <a:rPr lang="en-US" dirty="0" smtClean="0"/>
              <a:t>The index does not help.</a:t>
            </a:r>
          </a:p>
          <a:p>
            <a:pPr marL="742950" lvl="1" indent="-285750">
              <a:buFont typeface="Arial" charset="0"/>
              <a:buChar char="•"/>
            </a:pPr>
            <a:r>
              <a:rPr lang="en-US" dirty="0" smtClean="0"/>
              <a:t>I could use to find “Williams”</a:t>
            </a:r>
          </a:p>
          <a:p>
            <a:pPr marL="742950" lvl="1" indent="-285750">
              <a:buFont typeface="Arial" charset="0"/>
              <a:buChar char="•"/>
            </a:pPr>
            <a:r>
              <a:rPr lang="en-US" dirty="0" smtClean="0"/>
              <a:t>But need to scan anyway for ‘</a:t>
            </a:r>
            <a:r>
              <a:rPr lang="en-US" dirty="0" err="1" smtClean="0"/>
              <a:t>birthCity</a:t>
            </a:r>
            <a:r>
              <a:rPr lang="en-US" dirty="0" smtClean="0"/>
              <a:t>.’</a:t>
            </a:r>
            <a:endParaRPr lang="en-US" dirty="0"/>
          </a:p>
        </p:txBody>
      </p:sp>
    </p:spTree>
    <p:extLst>
      <p:ext uri="{BB962C8B-B14F-4D97-AF65-F5344CB8AC3E}">
        <p14:creationId xmlns:p14="http://schemas.microsoft.com/office/powerpoint/2010/main" val="173651291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Query Optimization </a:t>
            </a:r>
            <a:r>
              <a:rPr lang="mr-IN" altLang="en-US" sz="3200" i="1" dirty="0" smtClean="0">
                <a:solidFill>
                  <a:schemeClr val="bg1"/>
                </a:solidFill>
              </a:rPr>
              <a:t>–</a:t>
            </a:r>
            <a:r>
              <a:rPr lang="en-US" altLang="en-US" sz="3200" i="1" dirty="0" smtClean="0">
                <a:solidFill>
                  <a:schemeClr val="bg1"/>
                </a:solidFill>
              </a:rPr>
              <a:t> Overview</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1743637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Core Optimization Techniques</a:t>
            </a:r>
            <a:endParaRPr lang="en-US" dirty="0"/>
          </a:p>
        </p:txBody>
      </p:sp>
      <p:sp>
        <p:nvSpPr>
          <p:cNvPr id="3" name="Content Placeholder 2"/>
          <p:cNvSpPr>
            <a:spLocks noGrp="1"/>
          </p:cNvSpPr>
          <p:nvPr>
            <p:ph sz="half" idx="1"/>
          </p:nvPr>
        </p:nvSpPr>
        <p:spPr>
          <a:xfrm>
            <a:off x="228600" y="666750"/>
            <a:ext cx="8495740" cy="3848494"/>
          </a:xfrm>
        </p:spPr>
        <p:txBody>
          <a:bodyPr>
            <a:normAutofit/>
          </a:bodyPr>
          <a:lstStyle/>
          <a:p>
            <a:r>
              <a:rPr lang="en-US" dirty="0" smtClean="0"/>
              <a:t>Query rewrite: Transform the logical query into an equivalent, more efficient query (lower cost query), e.g.</a:t>
            </a:r>
          </a:p>
          <a:p>
            <a:pPr lvl="1"/>
            <a:r>
              <a:rPr lang="en-US" dirty="0" smtClean="0"/>
              <a:t>R ⋈ S is the same as S ⋈ R</a:t>
            </a:r>
          </a:p>
          <a:p>
            <a:pPr lvl="1"/>
            <a:r>
              <a:rPr lang="en-US" dirty="0" smtClean="0"/>
              <a:t>𝞼(R </a:t>
            </a:r>
            <a:r>
              <a:rPr lang="en-US" dirty="0"/>
              <a:t>⋈ </a:t>
            </a:r>
            <a:r>
              <a:rPr lang="en-US" dirty="0" smtClean="0"/>
              <a:t>S) is the same at 𝞼(R) ⋈ </a:t>
            </a:r>
            <a:r>
              <a:rPr lang="en-US" dirty="0"/>
              <a:t>𝞼</a:t>
            </a:r>
            <a:r>
              <a:rPr lang="en-US" dirty="0" smtClean="0"/>
              <a:t>(S)</a:t>
            </a:r>
          </a:p>
          <a:p>
            <a:pPr lvl="1"/>
            <a:r>
              <a:rPr lang="en-US" dirty="0" smtClean="0"/>
              <a:t>𝛅(</a:t>
            </a:r>
            <a:r>
              <a:rPr lang="en-US" dirty="0"/>
              <a:t>R ⋈ S</a:t>
            </a:r>
            <a:r>
              <a:rPr lang="en-US" dirty="0" smtClean="0"/>
              <a:t>) = 𝛅(R) ⋈ </a:t>
            </a:r>
            <a:r>
              <a:rPr lang="en-US" dirty="0"/>
              <a:t>𝛅</a:t>
            </a:r>
            <a:r>
              <a:rPr lang="en-US" dirty="0" smtClean="0"/>
              <a:t>(S), where 𝛅</a:t>
            </a:r>
            <a:r>
              <a:rPr lang="en-US" dirty="0"/>
              <a:t> </a:t>
            </a:r>
            <a:r>
              <a:rPr lang="en-US" dirty="0" smtClean="0"/>
              <a:t>is the distinct operator.</a:t>
            </a:r>
          </a:p>
          <a:p>
            <a:r>
              <a:rPr lang="en-US" dirty="0" smtClean="0"/>
              <a:t>Access path selection: Which index to choose?</a:t>
            </a:r>
          </a:p>
          <a:p>
            <a:r>
              <a:rPr lang="en-US" dirty="0" smtClean="0"/>
              <a:t>Operator implementation selection:</a:t>
            </a:r>
          </a:p>
          <a:p>
            <a:pPr lvl="1"/>
            <a:r>
              <a:rPr lang="en-US" dirty="0" smtClean="0"/>
              <a:t>There are several related implementations for each operator</a:t>
            </a:r>
          </a:p>
          <a:p>
            <a:pPr lvl="1"/>
            <a:r>
              <a:rPr lang="en-US" dirty="0" smtClean="0"/>
              <a:t>For example,</a:t>
            </a:r>
          </a:p>
          <a:p>
            <a:pPr lvl="2"/>
            <a:r>
              <a:rPr lang="en-US" i="1" dirty="0" smtClean="0"/>
              <a:t>Sort Scan</a:t>
            </a:r>
          </a:p>
          <a:p>
            <a:pPr lvl="2"/>
            <a:r>
              <a:rPr lang="en-US" i="1" dirty="0" smtClean="0"/>
              <a:t>Sort Join</a:t>
            </a:r>
          </a:p>
          <a:p>
            <a:pPr lvl="2"/>
            <a:r>
              <a:rPr lang="en-US" i="1" dirty="0" smtClean="0"/>
              <a:t>Hash Join</a:t>
            </a:r>
          </a:p>
          <a:p>
            <a:pPr lvl="2"/>
            <a:r>
              <a:rPr lang="en-US" i="1" dirty="0" smtClean="0"/>
              <a:t>Hash Distinct</a:t>
            </a:r>
            <a:endParaRPr lang="en-US" i="1" dirty="0"/>
          </a:p>
        </p:txBody>
      </p:sp>
    </p:spTree>
    <p:extLst>
      <p:ext uri="{BB962C8B-B14F-4D97-AF65-F5344CB8AC3E}">
        <p14:creationId xmlns:p14="http://schemas.microsoft.com/office/powerpoint/2010/main" val="104977840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Semester Roadmap</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extLst>
      <p:ext uri="{BB962C8B-B14F-4D97-AF65-F5344CB8AC3E}">
        <p14:creationId xmlns:p14="http://schemas.microsoft.com/office/powerpoint/2010/main" val="1397362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dirty="0" smtClean="0"/>
              <a:t>Query Optimization</a:t>
            </a:r>
            <a:endParaRPr lang="en-US" dirty="0"/>
          </a:p>
        </p:txBody>
      </p:sp>
      <p:pic>
        <p:nvPicPr>
          <p:cNvPr id="4" name="Picture 3"/>
          <p:cNvPicPr>
            <a:picLocks noChangeAspect="1"/>
          </p:cNvPicPr>
          <p:nvPr/>
        </p:nvPicPr>
        <p:blipFill>
          <a:blip r:embed="rId2"/>
          <a:stretch>
            <a:fillRect/>
          </a:stretch>
        </p:blipFill>
        <p:spPr>
          <a:xfrm>
            <a:off x="228600" y="666750"/>
            <a:ext cx="7239000" cy="3881577"/>
          </a:xfrm>
          <a:prstGeom prst="rect">
            <a:avLst/>
          </a:prstGeom>
        </p:spPr>
      </p:pic>
    </p:spTree>
    <p:extLst>
      <p:ext uri="{BB962C8B-B14F-4D97-AF65-F5344CB8AC3E}">
        <p14:creationId xmlns:p14="http://schemas.microsoft.com/office/powerpoint/2010/main" val="90566112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dirty="0" smtClean="0"/>
              <a:t>Query Optimization</a:t>
            </a:r>
            <a:endParaRPr lang="en-US" dirty="0"/>
          </a:p>
        </p:txBody>
      </p:sp>
      <p:pic>
        <p:nvPicPr>
          <p:cNvPr id="3" name="Picture 2"/>
          <p:cNvPicPr>
            <a:picLocks noChangeAspect="1"/>
          </p:cNvPicPr>
          <p:nvPr/>
        </p:nvPicPr>
        <p:blipFill>
          <a:blip r:embed="rId2"/>
          <a:stretch>
            <a:fillRect/>
          </a:stretch>
        </p:blipFill>
        <p:spPr>
          <a:xfrm>
            <a:off x="20320" y="742950"/>
            <a:ext cx="8740036" cy="3564372"/>
          </a:xfrm>
          <a:prstGeom prst="rect">
            <a:avLst/>
          </a:prstGeom>
        </p:spPr>
      </p:pic>
    </p:spTree>
    <p:extLst>
      <p:ext uri="{BB962C8B-B14F-4D97-AF65-F5344CB8AC3E}">
        <p14:creationId xmlns:p14="http://schemas.microsoft.com/office/powerpoint/2010/main" val="33698597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Query Optimization </a:t>
            </a:r>
            <a:r>
              <a:rPr lang="mr-IN" altLang="en-US" sz="3200" i="1" dirty="0" smtClean="0">
                <a:solidFill>
                  <a:schemeClr val="bg1"/>
                </a:solidFill>
              </a:rPr>
              <a:t>–</a:t>
            </a:r>
            <a:r>
              <a:rPr lang="en-US" altLang="en-US" sz="3200" i="1" dirty="0">
                <a:solidFill>
                  <a:schemeClr val="bg1"/>
                </a:solidFill>
              </a:rPr>
              <a:t/>
            </a:r>
            <a:br>
              <a:rPr lang="en-US" altLang="en-US" sz="3200" i="1" dirty="0">
                <a:solidFill>
                  <a:schemeClr val="bg1"/>
                </a:solidFill>
              </a:rPr>
            </a:br>
            <a:r>
              <a:rPr lang="en-US" altLang="en-US" sz="3200" i="1" dirty="0" smtClean="0">
                <a:solidFill>
                  <a:schemeClr val="bg1"/>
                </a:solidFill>
              </a:rPr>
              <a:t>Query Rewrite and Algorithm Selection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883464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Cannonical</a:t>
            </a:r>
            <a:r>
              <a:rPr lang="en-US" dirty="0" smtClean="0"/>
              <a:t> Example </a:t>
            </a:r>
            <a:r>
              <a:rPr lang="mr-IN" dirty="0" smtClean="0"/>
              <a:t>–</a:t>
            </a:r>
            <a:r>
              <a:rPr lang="en-US" dirty="0" smtClean="0"/>
              <a:t> SELECT Pushdown</a:t>
            </a:r>
            <a:endParaRPr lang="en-US" dirty="0"/>
          </a:p>
        </p:txBody>
      </p:sp>
      <p:pic>
        <p:nvPicPr>
          <p:cNvPr id="4" name="Picture 3"/>
          <p:cNvPicPr>
            <a:picLocks noChangeAspect="1"/>
          </p:cNvPicPr>
          <p:nvPr/>
        </p:nvPicPr>
        <p:blipFill>
          <a:blip r:embed="rId2"/>
          <a:stretch>
            <a:fillRect/>
          </a:stretch>
        </p:blipFill>
        <p:spPr>
          <a:xfrm>
            <a:off x="198120" y="590550"/>
            <a:ext cx="6957586" cy="4027285"/>
          </a:xfrm>
          <a:prstGeom prst="rect">
            <a:avLst/>
          </a:prstGeom>
        </p:spPr>
      </p:pic>
      <p:sp>
        <p:nvSpPr>
          <p:cNvPr id="5" name="TextBox 4"/>
          <p:cNvSpPr txBox="1"/>
          <p:nvPr/>
        </p:nvSpPr>
        <p:spPr>
          <a:xfrm>
            <a:off x="6632125" y="2190750"/>
            <a:ext cx="1787605" cy="646331"/>
          </a:xfrm>
          <a:prstGeom prst="rect">
            <a:avLst/>
          </a:prstGeom>
          <a:noFill/>
        </p:spPr>
        <p:txBody>
          <a:bodyPr wrap="none" rtlCol="0">
            <a:spAutoFit/>
          </a:bodyPr>
          <a:lstStyle/>
          <a:p>
            <a:pPr algn="ctr"/>
            <a:r>
              <a:rPr lang="en-US" dirty="0" smtClean="0"/>
              <a:t>Baseline:</a:t>
            </a:r>
          </a:p>
          <a:p>
            <a:pPr algn="ctr"/>
            <a:r>
              <a:rPr lang="en-US" dirty="0" smtClean="0"/>
              <a:t>Nested Loop Join</a:t>
            </a:r>
            <a:endParaRPr lang="en-US" dirty="0"/>
          </a:p>
        </p:txBody>
      </p:sp>
    </p:spTree>
    <p:extLst>
      <p:ext uri="{BB962C8B-B14F-4D97-AF65-F5344CB8AC3E}">
        <p14:creationId xmlns:p14="http://schemas.microsoft.com/office/powerpoint/2010/main" val="867469741"/>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Cannonical</a:t>
            </a:r>
            <a:r>
              <a:rPr lang="en-US" dirty="0" smtClean="0"/>
              <a:t> Example </a:t>
            </a:r>
            <a:r>
              <a:rPr lang="mr-IN" dirty="0" smtClean="0"/>
              <a:t>–</a:t>
            </a:r>
            <a:r>
              <a:rPr lang="en-US" dirty="0" smtClean="0"/>
              <a:t> SELECT Pushdown</a:t>
            </a:r>
            <a:endParaRPr lang="en-US" dirty="0"/>
          </a:p>
        </p:txBody>
      </p:sp>
      <p:sp>
        <p:nvSpPr>
          <p:cNvPr id="7" name="Content Placeholder 6"/>
          <p:cNvSpPr>
            <a:spLocks noGrp="1"/>
          </p:cNvSpPr>
          <p:nvPr>
            <p:ph sz="half" idx="1"/>
          </p:nvPr>
        </p:nvSpPr>
        <p:spPr>
          <a:xfrm>
            <a:off x="228600" y="3445128"/>
            <a:ext cx="8495740" cy="1107822"/>
          </a:xfrm>
        </p:spPr>
        <p:txBody>
          <a:bodyPr>
            <a:normAutofit lnSpcReduction="10000"/>
          </a:bodyPr>
          <a:lstStyle/>
          <a:p>
            <a:r>
              <a:rPr lang="en-US" dirty="0" smtClean="0"/>
              <a:t>Executed on full </a:t>
            </a:r>
            <a:r>
              <a:rPr lang="en-US" dirty="0" err="1" smtClean="0"/>
              <a:t>People.csv</a:t>
            </a:r>
            <a:endParaRPr lang="en-US" dirty="0" smtClean="0"/>
          </a:p>
          <a:p>
            <a:r>
              <a:rPr lang="en-US" dirty="0" smtClean="0"/>
              <a:t>Requires 1,808 seconds.</a:t>
            </a:r>
          </a:p>
          <a:p>
            <a:r>
              <a:rPr lang="en-US" dirty="0" smtClean="0"/>
              <a:t>Compares each of 19K rows with each of 104K rows = 2 billion.</a:t>
            </a:r>
            <a:endParaRPr lang="en-US" dirty="0"/>
          </a:p>
        </p:txBody>
      </p:sp>
      <p:pic>
        <p:nvPicPr>
          <p:cNvPr id="3" name="Picture 2"/>
          <p:cNvPicPr>
            <a:picLocks noChangeAspect="1"/>
          </p:cNvPicPr>
          <p:nvPr/>
        </p:nvPicPr>
        <p:blipFill>
          <a:blip r:embed="rId2"/>
          <a:stretch>
            <a:fillRect/>
          </a:stretch>
        </p:blipFill>
        <p:spPr>
          <a:xfrm>
            <a:off x="457200" y="513675"/>
            <a:ext cx="7683273" cy="1305308"/>
          </a:xfrm>
          <a:prstGeom prst="rect">
            <a:avLst/>
          </a:prstGeom>
        </p:spPr>
      </p:pic>
      <p:pic>
        <p:nvPicPr>
          <p:cNvPr id="6" name="Picture 5"/>
          <p:cNvPicPr>
            <a:picLocks noChangeAspect="1"/>
          </p:cNvPicPr>
          <p:nvPr/>
        </p:nvPicPr>
        <p:blipFill>
          <a:blip r:embed="rId3"/>
          <a:stretch>
            <a:fillRect/>
          </a:stretch>
        </p:blipFill>
        <p:spPr>
          <a:xfrm>
            <a:off x="0" y="1853273"/>
            <a:ext cx="8763000" cy="1557566"/>
          </a:xfrm>
          <a:prstGeom prst="rect">
            <a:avLst/>
          </a:prstGeom>
        </p:spPr>
      </p:pic>
    </p:spTree>
    <p:extLst>
      <p:ext uri="{BB962C8B-B14F-4D97-AF65-F5344CB8AC3E}">
        <p14:creationId xmlns:p14="http://schemas.microsoft.com/office/powerpoint/2010/main" val="1091140339"/>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Cannonical</a:t>
            </a:r>
            <a:r>
              <a:rPr lang="en-US" dirty="0" smtClean="0"/>
              <a:t> Example </a:t>
            </a:r>
            <a:r>
              <a:rPr lang="mr-IN" dirty="0" smtClean="0"/>
              <a:t>–</a:t>
            </a:r>
            <a:r>
              <a:rPr lang="en-US" dirty="0" smtClean="0"/>
              <a:t> SELECT Pushdown</a:t>
            </a:r>
            <a:endParaRPr lang="en-US" dirty="0"/>
          </a:p>
        </p:txBody>
      </p:sp>
      <p:pic>
        <p:nvPicPr>
          <p:cNvPr id="8" name="Picture 7"/>
          <p:cNvPicPr>
            <a:picLocks noChangeAspect="1"/>
          </p:cNvPicPr>
          <p:nvPr/>
        </p:nvPicPr>
        <p:blipFill>
          <a:blip r:embed="rId2"/>
          <a:stretch>
            <a:fillRect/>
          </a:stretch>
        </p:blipFill>
        <p:spPr>
          <a:xfrm>
            <a:off x="228600" y="472118"/>
            <a:ext cx="5334000" cy="1497026"/>
          </a:xfrm>
          <a:prstGeom prst="rect">
            <a:avLst/>
          </a:prstGeom>
        </p:spPr>
      </p:pic>
      <p:pic>
        <p:nvPicPr>
          <p:cNvPr id="10" name="Picture 9"/>
          <p:cNvPicPr>
            <a:picLocks noChangeAspect="1"/>
          </p:cNvPicPr>
          <p:nvPr/>
        </p:nvPicPr>
        <p:blipFill>
          <a:blip r:embed="rId3"/>
          <a:stretch>
            <a:fillRect/>
          </a:stretch>
        </p:blipFill>
        <p:spPr>
          <a:xfrm>
            <a:off x="228600" y="1996314"/>
            <a:ext cx="7696200" cy="2659451"/>
          </a:xfrm>
          <a:prstGeom prst="rect">
            <a:avLst/>
          </a:prstGeom>
        </p:spPr>
      </p:pic>
      <p:sp>
        <p:nvSpPr>
          <p:cNvPr id="11" name="Rounded Rectangle 10"/>
          <p:cNvSpPr/>
          <p:nvPr/>
        </p:nvSpPr>
        <p:spPr>
          <a:xfrm>
            <a:off x="457200" y="971550"/>
            <a:ext cx="4876800" cy="3810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42341" y="2026607"/>
            <a:ext cx="4876800" cy="316543"/>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86347"/>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Cannonical</a:t>
            </a:r>
            <a:r>
              <a:rPr lang="en-US" dirty="0" smtClean="0"/>
              <a:t> Example </a:t>
            </a:r>
            <a:r>
              <a:rPr lang="mr-IN" dirty="0" smtClean="0"/>
              <a:t>–</a:t>
            </a:r>
            <a:r>
              <a:rPr lang="en-US" dirty="0" smtClean="0"/>
              <a:t> SELECT Pushdown</a:t>
            </a:r>
            <a:endParaRPr lang="en-US" dirty="0"/>
          </a:p>
        </p:txBody>
      </p:sp>
      <p:pic>
        <p:nvPicPr>
          <p:cNvPr id="3" name="Picture 2"/>
          <p:cNvPicPr>
            <a:picLocks noChangeAspect="1"/>
          </p:cNvPicPr>
          <p:nvPr/>
        </p:nvPicPr>
        <p:blipFill>
          <a:blip r:embed="rId2"/>
          <a:stretch>
            <a:fillRect/>
          </a:stretch>
        </p:blipFill>
        <p:spPr>
          <a:xfrm>
            <a:off x="152400" y="590550"/>
            <a:ext cx="7924800" cy="1352356"/>
          </a:xfrm>
          <a:prstGeom prst="rect">
            <a:avLst/>
          </a:prstGeom>
        </p:spPr>
      </p:pic>
      <p:pic>
        <p:nvPicPr>
          <p:cNvPr id="4" name="Picture 3"/>
          <p:cNvPicPr>
            <a:picLocks noChangeAspect="1"/>
          </p:cNvPicPr>
          <p:nvPr/>
        </p:nvPicPr>
        <p:blipFill>
          <a:blip r:embed="rId3"/>
          <a:stretch>
            <a:fillRect/>
          </a:stretch>
        </p:blipFill>
        <p:spPr>
          <a:xfrm>
            <a:off x="152400" y="2130859"/>
            <a:ext cx="7924800" cy="2497439"/>
          </a:xfrm>
          <a:prstGeom prst="rect">
            <a:avLst/>
          </a:prstGeom>
        </p:spPr>
      </p:pic>
      <p:sp>
        <p:nvSpPr>
          <p:cNvPr id="5" name="TextBox 4"/>
          <p:cNvSpPr txBox="1"/>
          <p:nvPr/>
        </p:nvSpPr>
        <p:spPr>
          <a:xfrm>
            <a:off x="4869408" y="1942906"/>
            <a:ext cx="3639138" cy="523220"/>
          </a:xfrm>
          <a:prstGeom prst="rect">
            <a:avLst/>
          </a:prstGeom>
          <a:noFill/>
        </p:spPr>
        <p:txBody>
          <a:bodyPr wrap="none" rtlCol="0">
            <a:spAutoFit/>
          </a:bodyPr>
          <a:lstStyle/>
          <a:p>
            <a:pPr marL="285750" indent="-285750">
              <a:buFont typeface="Arial" charset="0"/>
              <a:buChar char="•"/>
            </a:pPr>
            <a:r>
              <a:rPr lang="en-US" sz="1400" dirty="0" smtClean="0"/>
              <a:t>The JOIN detects that pushdown is possible</a:t>
            </a:r>
          </a:p>
          <a:p>
            <a:pPr marL="285750" indent="-285750">
              <a:buFont typeface="Arial" charset="0"/>
              <a:buChar char="•"/>
            </a:pPr>
            <a:r>
              <a:rPr lang="en-US" sz="1400" dirty="0" smtClean="0"/>
              <a:t>Does automatically</a:t>
            </a:r>
            <a:endParaRPr lang="en-US" sz="1400" dirty="0"/>
          </a:p>
        </p:txBody>
      </p:sp>
    </p:spTree>
    <p:extLst>
      <p:ext uri="{BB962C8B-B14F-4D97-AF65-F5344CB8AC3E}">
        <p14:creationId xmlns:p14="http://schemas.microsoft.com/office/powerpoint/2010/main" val="575630386"/>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590550"/>
            <a:ext cx="8495740" cy="3924694"/>
          </a:xfrm>
        </p:spPr>
        <p:txBody>
          <a:bodyPr/>
          <a:lstStyle/>
          <a:p>
            <a:pPr marL="342900" lvl="1" indent="-342900">
              <a:spcBef>
                <a:spcPts val="1200"/>
              </a:spcBef>
              <a:buFont typeface="Arial" charset="0"/>
              <a:buChar char="•"/>
            </a:pPr>
            <a:r>
              <a:rPr lang="en-US" dirty="0" smtClean="0"/>
              <a:t>The basic rule: </a:t>
            </a:r>
            <a:r>
              <a:rPr lang="en-US" dirty="0"/>
              <a:t>𝞼(R ⋈ S) </a:t>
            </a:r>
            <a:r>
              <a:rPr lang="en-US" dirty="0" smtClean="0"/>
              <a:t>= </a:t>
            </a:r>
            <a:r>
              <a:rPr lang="en-US" dirty="0"/>
              <a:t>𝞼(R) ⋈ 𝞼(S</a:t>
            </a:r>
            <a:r>
              <a:rPr lang="en-US" dirty="0" smtClean="0"/>
              <a:t>)</a:t>
            </a:r>
          </a:p>
          <a:p>
            <a:pPr marL="342900" lvl="1" indent="-342900">
              <a:spcBef>
                <a:spcPts val="1200"/>
              </a:spcBef>
              <a:buFont typeface="Arial" charset="0"/>
              <a:buChar char="•"/>
            </a:pPr>
            <a:r>
              <a:rPr lang="en-US" dirty="0" smtClean="0"/>
              <a:t>There are several ways this rewrite can help:</a:t>
            </a:r>
          </a:p>
          <a:p>
            <a:pPr marL="742950" lvl="2" indent="-342900">
              <a:spcBef>
                <a:spcPts val="1200"/>
              </a:spcBef>
            </a:pPr>
            <a:r>
              <a:rPr lang="en-US" dirty="0" smtClean="0"/>
              <a:t>Complexity goes from #(R) * #(S) to #(</a:t>
            </a:r>
            <a:r>
              <a:rPr lang="en-US" dirty="0"/>
              <a:t>𝞼(R</a:t>
            </a:r>
            <a:r>
              <a:rPr lang="en-US" dirty="0" smtClean="0"/>
              <a:t>)) * </a:t>
            </a:r>
            <a:r>
              <a:rPr lang="en-US" dirty="0"/>
              <a:t>#(𝞼</a:t>
            </a:r>
            <a:r>
              <a:rPr lang="en-US" dirty="0" smtClean="0"/>
              <a:t>(S)) [Note: #(X) is no. of tuples in X]</a:t>
            </a:r>
          </a:p>
          <a:p>
            <a:pPr marL="742950" lvl="2" indent="-342900">
              <a:spcBef>
                <a:spcPts val="1200"/>
              </a:spcBef>
            </a:pPr>
            <a:r>
              <a:rPr lang="en-US" dirty="0" smtClean="0"/>
              <a:t>I/O (let B(X) be the number of disk blocks for X):</a:t>
            </a:r>
          </a:p>
          <a:p>
            <a:pPr marL="1200150" lvl="3" indent="-342900">
              <a:spcBef>
                <a:spcPts val="1200"/>
              </a:spcBef>
            </a:pPr>
            <a:r>
              <a:rPr lang="en-US" dirty="0" smtClean="0"/>
              <a:t>I scan R either way, which means I read EVERY disk block one time, B(R)</a:t>
            </a:r>
          </a:p>
          <a:p>
            <a:pPr marL="1200150" lvl="3" indent="-342900">
              <a:spcBef>
                <a:spcPts val="1200"/>
              </a:spcBef>
            </a:pPr>
            <a:r>
              <a:rPr lang="en-US" dirty="0" smtClean="0"/>
              <a:t>If I can allocate N buffer frames to the probe table, the probability of a cache hit goes</a:t>
            </a:r>
            <a:br>
              <a:rPr lang="en-US" dirty="0" smtClean="0"/>
            </a:br>
            <a:r>
              <a:rPr lang="en-US" dirty="0" smtClean="0"/>
              <a:t>from N/[#(S)] to N/[#(</a:t>
            </a:r>
            <a:r>
              <a:rPr lang="en-US" dirty="0"/>
              <a:t>𝞼(S</a:t>
            </a:r>
            <a:r>
              <a:rPr lang="en-US" dirty="0" smtClean="0"/>
              <a:t>))], and I may be able to hold the entire </a:t>
            </a:r>
            <a:r>
              <a:rPr lang="en-US" dirty="0"/>
              <a:t>𝞼(S</a:t>
            </a:r>
            <a:r>
              <a:rPr lang="en-US" dirty="0" smtClean="0"/>
              <a:t>) in memory.</a:t>
            </a:r>
          </a:p>
          <a:p>
            <a:pPr marL="742950" lvl="2" indent="-342900">
              <a:spcBef>
                <a:spcPts val="1200"/>
              </a:spcBef>
            </a:pPr>
            <a:r>
              <a:rPr lang="en-US" dirty="0" smtClean="0"/>
              <a:t>The </a:t>
            </a:r>
            <a:r>
              <a:rPr lang="en-US" dirty="0" err="1" smtClean="0"/>
              <a:t>JOINed</a:t>
            </a:r>
            <a:r>
              <a:rPr lang="en-US" dirty="0" smtClean="0"/>
              <a:t> table is derived, and does not have indexes. The engine may be able to use indexes for </a:t>
            </a:r>
            <a:r>
              <a:rPr lang="en-US" dirty="0"/>
              <a:t>𝞼(R</a:t>
            </a:r>
            <a:r>
              <a:rPr lang="en-US" dirty="0" smtClean="0"/>
              <a:t>) and </a:t>
            </a:r>
            <a:r>
              <a:rPr lang="en-US" dirty="0"/>
              <a:t>𝞼(</a:t>
            </a:r>
            <a:r>
              <a:rPr lang="en-US" dirty="0" smtClean="0"/>
              <a:t>S)</a:t>
            </a:r>
            <a:r>
              <a:rPr lang="en-US" dirty="0"/>
              <a:t> The basic rule: 𝞼(R ⋈ S) = 𝞼(R) ⋈ 𝞼(S</a:t>
            </a:r>
            <a:r>
              <a:rPr lang="en-US" dirty="0" smtClean="0"/>
              <a:t>)</a:t>
            </a:r>
            <a:endParaRPr lang="en-US" dirty="0"/>
          </a:p>
          <a:p>
            <a:pPr marL="342900" lvl="1" indent="-342900">
              <a:spcBef>
                <a:spcPts val="1200"/>
              </a:spcBef>
              <a:buFont typeface="Arial" charset="0"/>
              <a:buChar char="•"/>
            </a:pPr>
            <a:r>
              <a:rPr lang="en-US" dirty="0"/>
              <a:t>The </a:t>
            </a:r>
            <a:r>
              <a:rPr lang="en-US" dirty="0" smtClean="0"/>
              <a:t>rule π(R </a:t>
            </a:r>
            <a:r>
              <a:rPr lang="en-US" dirty="0"/>
              <a:t>⋈ S) = π</a:t>
            </a:r>
            <a:r>
              <a:rPr lang="en-US" dirty="0" smtClean="0"/>
              <a:t>(R</a:t>
            </a:r>
            <a:r>
              <a:rPr lang="en-US" dirty="0"/>
              <a:t>) ⋈ </a:t>
            </a:r>
            <a:r>
              <a:rPr lang="en-US" dirty="0" smtClean="0"/>
              <a:t>π(S) may have I/O benefits for probing S.</a:t>
            </a:r>
            <a:br>
              <a:rPr lang="en-US" dirty="0" smtClean="0"/>
            </a:br>
            <a:r>
              <a:rPr lang="en-US" dirty="0" smtClean="0"/>
              <a:t>The query execution can cache more of the tuples in buffer frames.</a:t>
            </a:r>
          </a:p>
          <a:p>
            <a:pPr marL="342900" lvl="1" indent="-342900">
              <a:spcBef>
                <a:spcPts val="1200"/>
              </a:spcBef>
              <a:buFont typeface="Arial" charset="0"/>
              <a:buChar char="•"/>
            </a:pPr>
            <a:r>
              <a:rPr lang="en-US" dirty="0" smtClean="0"/>
              <a:t>NOTE: This is an example of query rewrite and </a:t>
            </a:r>
            <a:r>
              <a:rPr lang="en-US" i="1" dirty="0" smtClean="0"/>
              <a:t>two-pass algorithms.</a:t>
            </a:r>
            <a:endParaRPr lang="en-US" dirty="0"/>
          </a:p>
          <a:p>
            <a:endParaRPr lang="en-US" dirty="0"/>
          </a:p>
        </p:txBody>
      </p:sp>
      <p:sp>
        <p:nvSpPr>
          <p:cNvPr id="4" name="Title 1"/>
          <p:cNvSpPr>
            <a:spLocks noGrp="1"/>
          </p:cNvSpPr>
          <p:nvPr>
            <p:ph type="title"/>
          </p:nvPr>
        </p:nvSpPr>
        <p:spPr>
          <a:xfrm>
            <a:off x="228600" y="-19050"/>
            <a:ext cx="8279946" cy="387798"/>
          </a:xfrm>
        </p:spPr>
        <p:txBody>
          <a:bodyPr/>
          <a:lstStyle/>
          <a:p>
            <a:r>
              <a:rPr lang="en-US" dirty="0" err="1" smtClean="0"/>
              <a:t>Cannonical</a:t>
            </a:r>
            <a:r>
              <a:rPr lang="en-US" dirty="0" smtClean="0"/>
              <a:t> Example </a:t>
            </a:r>
            <a:r>
              <a:rPr lang="mr-IN" dirty="0" smtClean="0"/>
              <a:t>–</a:t>
            </a:r>
            <a:r>
              <a:rPr lang="en-US" dirty="0" smtClean="0"/>
              <a:t> SELECT Pushdown</a:t>
            </a:r>
            <a:endParaRPr lang="en-US" dirty="0"/>
          </a:p>
        </p:txBody>
      </p:sp>
    </p:spTree>
    <p:extLst>
      <p:ext uri="{BB962C8B-B14F-4D97-AF65-F5344CB8AC3E}">
        <p14:creationId xmlns:p14="http://schemas.microsoft.com/office/powerpoint/2010/main" val="531145982"/>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819150"/>
            <a:ext cx="5647459" cy="3458341"/>
          </a:xfrm>
          <a:prstGeom prst="rect">
            <a:avLst/>
          </a:prstGeom>
        </p:spPr>
      </p:pic>
      <p:sp>
        <p:nvSpPr>
          <p:cNvPr id="2" name="Title 1"/>
          <p:cNvSpPr>
            <a:spLocks noGrp="1"/>
          </p:cNvSpPr>
          <p:nvPr>
            <p:ph type="title"/>
          </p:nvPr>
        </p:nvSpPr>
        <p:spPr/>
        <p:txBody>
          <a:bodyPr/>
          <a:lstStyle/>
          <a:p>
            <a:r>
              <a:rPr lang="en-US" dirty="0" smtClean="0"/>
              <a:t>Swapping Probe and Scan Tables</a:t>
            </a:r>
            <a:endParaRPr lang="en-US" dirty="0"/>
          </a:p>
        </p:txBody>
      </p:sp>
      <p:sp>
        <p:nvSpPr>
          <p:cNvPr id="7" name="Content Placeholder 6"/>
          <p:cNvSpPr>
            <a:spLocks noGrp="1"/>
          </p:cNvSpPr>
          <p:nvPr>
            <p:ph sz="half" idx="1"/>
          </p:nvPr>
        </p:nvSpPr>
        <p:spPr>
          <a:xfrm>
            <a:off x="5029200" y="819150"/>
            <a:ext cx="3886200" cy="3696094"/>
          </a:xfrm>
        </p:spPr>
        <p:txBody>
          <a:bodyPr/>
          <a:lstStyle/>
          <a:p>
            <a:r>
              <a:rPr lang="en-US" dirty="0" smtClean="0"/>
              <a:t>This index does not help for </a:t>
            </a:r>
            <a:r>
              <a:rPr lang="en-US" dirty="0"/>
              <a:t>R ⋈ </a:t>
            </a:r>
            <a:r>
              <a:rPr lang="en-US" dirty="0" smtClean="0"/>
              <a:t>S if the JOIN column is </a:t>
            </a:r>
            <a:r>
              <a:rPr lang="en-US" dirty="0" err="1" smtClean="0"/>
              <a:t>playerID</a:t>
            </a:r>
            <a:r>
              <a:rPr lang="en-US" dirty="0" smtClean="0"/>
              <a:t>.</a:t>
            </a:r>
          </a:p>
          <a:p>
            <a:pPr lvl="1"/>
            <a:r>
              <a:rPr lang="en-US" dirty="0" smtClean="0"/>
              <a:t>I have to look at every row in R.</a:t>
            </a:r>
          </a:p>
          <a:p>
            <a:pPr lvl="1"/>
            <a:r>
              <a:rPr lang="en-US" dirty="0" smtClean="0"/>
              <a:t>To form probe in S with the current row’s </a:t>
            </a:r>
            <a:r>
              <a:rPr lang="en-US" dirty="0" err="1" smtClean="0"/>
              <a:t>playerID</a:t>
            </a:r>
            <a:r>
              <a:rPr lang="en-US" dirty="0" smtClean="0"/>
              <a:t>.</a:t>
            </a:r>
          </a:p>
          <a:p>
            <a:pPr marL="342900" lvl="1" indent="-342900">
              <a:spcBef>
                <a:spcPts val="1200"/>
              </a:spcBef>
              <a:buFont typeface="Arial" charset="0"/>
              <a:buChar char="•"/>
            </a:pPr>
            <a:r>
              <a:rPr lang="en-US" dirty="0" smtClean="0"/>
              <a:t>But, </a:t>
            </a:r>
            <a:r>
              <a:rPr lang="en-US" dirty="0"/>
              <a:t>R ⋈ S is the same as S ⋈ R</a:t>
            </a:r>
          </a:p>
          <a:p>
            <a:r>
              <a:rPr lang="en-US" dirty="0" smtClean="0"/>
              <a:t>If I</a:t>
            </a:r>
          </a:p>
          <a:p>
            <a:pPr lvl="1"/>
            <a:r>
              <a:rPr lang="en-US" dirty="0" smtClean="0"/>
              <a:t>Scan S to form the probe query into R on </a:t>
            </a:r>
            <a:r>
              <a:rPr lang="en-US" dirty="0" err="1" smtClean="0"/>
              <a:t>playerID</a:t>
            </a:r>
            <a:r>
              <a:rPr lang="en-US" dirty="0"/>
              <a:t>,</a:t>
            </a:r>
            <a:endParaRPr lang="en-US" dirty="0" smtClean="0"/>
          </a:p>
          <a:p>
            <a:pPr lvl="1"/>
            <a:r>
              <a:rPr lang="en-US" dirty="0" smtClean="0"/>
              <a:t>I can probe via the index.</a:t>
            </a:r>
            <a:endParaRPr lang="en-US" dirty="0"/>
          </a:p>
        </p:txBody>
      </p:sp>
      <p:sp>
        <p:nvSpPr>
          <p:cNvPr id="6" name="Rounded Rectangle 5"/>
          <p:cNvSpPr/>
          <p:nvPr/>
        </p:nvSpPr>
        <p:spPr>
          <a:xfrm>
            <a:off x="228600" y="2952750"/>
            <a:ext cx="2724462" cy="2286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623733"/>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Swapping Probe and Scan Tables</a:t>
            </a:r>
            <a:endParaRPr lang="en-US" dirty="0"/>
          </a:p>
        </p:txBody>
      </p:sp>
      <p:pic>
        <p:nvPicPr>
          <p:cNvPr id="6" name="Picture 5"/>
          <p:cNvPicPr>
            <a:picLocks noChangeAspect="1"/>
          </p:cNvPicPr>
          <p:nvPr/>
        </p:nvPicPr>
        <p:blipFill>
          <a:blip r:embed="rId2"/>
          <a:stretch>
            <a:fillRect/>
          </a:stretch>
        </p:blipFill>
        <p:spPr>
          <a:xfrm>
            <a:off x="76200" y="1962150"/>
            <a:ext cx="7543800" cy="2619047"/>
          </a:xfrm>
          <a:prstGeom prst="rect">
            <a:avLst/>
          </a:prstGeom>
        </p:spPr>
      </p:pic>
      <p:pic>
        <p:nvPicPr>
          <p:cNvPr id="7" name="Picture 6"/>
          <p:cNvPicPr>
            <a:picLocks noChangeAspect="1"/>
          </p:cNvPicPr>
          <p:nvPr/>
        </p:nvPicPr>
        <p:blipFill>
          <a:blip r:embed="rId3"/>
          <a:stretch>
            <a:fillRect/>
          </a:stretch>
        </p:blipFill>
        <p:spPr>
          <a:xfrm>
            <a:off x="76200" y="666750"/>
            <a:ext cx="4692650" cy="1151474"/>
          </a:xfrm>
          <a:prstGeom prst="rect">
            <a:avLst/>
          </a:prstGeom>
        </p:spPr>
      </p:pic>
      <p:sp>
        <p:nvSpPr>
          <p:cNvPr id="8" name="Content Placeholder 7"/>
          <p:cNvSpPr>
            <a:spLocks noGrp="1"/>
          </p:cNvSpPr>
          <p:nvPr>
            <p:ph sz="half" idx="1"/>
          </p:nvPr>
        </p:nvSpPr>
        <p:spPr>
          <a:xfrm>
            <a:off x="4572000" y="588874"/>
            <a:ext cx="4495800" cy="3926370"/>
          </a:xfrm>
          <a:solidFill>
            <a:schemeClr val="bg1"/>
          </a:solidFill>
        </p:spPr>
        <p:txBody>
          <a:bodyPr>
            <a:normAutofit/>
          </a:bodyPr>
          <a:lstStyle/>
          <a:p>
            <a:r>
              <a:rPr lang="en-US" sz="1400" dirty="0" smtClean="0"/>
              <a:t>The JOIN algorithm</a:t>
            </a:r>
          </a:p>
          <a:p>
            <a:pPr lvl="1"/>
            <a:r>
              <a:rPr lang="en-US" sz="1200" dirty="0" smtClean="0"/>
              <a:t>Detects an index that applies to ON </a:t>
            </a:r>
            <a:r>
              <a:rPr lang="en-US" sz="1200" dirty="0" err="1" smtClean="0"/>
              <a:t>playerID</a:t>
            </a:r>
            <a:endParaRPr lang="en-US" sz="1200" dirty="0" smtClean="0"/>
          </a:p>
          <a:p>
            <a:pPr lvl="1"/>
            <a:r>
              <a:rPr lang="en-US" sz="1200" dirty="0" smtClean="0"/>
              <a:t>Swaps the scan and probe tables.</a:t>
            </a:r>
          </a:p>
          <a:p>
            <a:r>
              <a:rPr lang="en-US" sz="1600" dirty="0" smtClean="0"/>
              <a:t>There is no WHERE clause to pushdown.</a:t>
            </a:r>
          </a:p>
          <a:p>
            <a:r>
              <a:rPr lang="en-US" sz="1600" dirty="0" smtClean="0"/>
              <a:t>But,</a:t>
            </a:r>
          </a:p>
          <a:p>
            <a:pPr lvl="1"/>
            <a:r>
              <a:rPr lang="en-US" sz="1400" dirty="0" smtClean="0"/>
              <a:t>I have a hash index on </a:t>
            </a:r>
            <a:r>
              <a:rPr lang="en-US" sz="1400" dirty="0" err="1" smtClean="0"/>
              <a:t>people.PlayerID</a:t>
            </a:r>
            <a:endParaRPr lang="en-US" sz="1400" dirty="0" smtClean="0"/>
          </a:p>
          <a:p>
            <a:pPr lvl="1"/>
            <a:r>
              <a:rPr lang="en-US" sz="1400" dirty="0" smtClean="0"/>
              <a:t>Query cost goes</a:t>
            </a:r>
          </a:p>
          <a:p>
            <a:pPr lvl="2"/>
            <a:r>
              <a:rPr lang="en-US" sz="1200" dirty="0" smtClean="0"/>
              <a:t>From </a:t>
            </a:r>
            <a:r>
              <a:rPr lang="en-US" sz="1200" dirty="0"/>
              <a:t>#(R) * #(S</a:t>
            </a:r>
            <a:r>
              <a:rPr lang="en-US" sz="1200" dirty="0" smtClean="0"/>
              <a:t>)</a:t>
            </a:r>
          </a:p>
          <a:p>
            <a:pPr lvl="2"/>
            <a:r>
              <a:rPr lang="en-US" sz="1200" dirty="0" smtClean="0"/>
              <a:t>To </a:t>
            </a:r>
            <a:r>
              <a:rPr lang="en-US" sz="1200" dirty="0"/>
              <a:t>#(S</a:t>
            </a:r>
            <a:r>
              <a:rPr lang="en-US" sz="1200" dirty="0" smtClean="0"/>
              <a:t>) * c, where c is a constant.</a:t>
            </a:r>
          </a:p>
          <a:p>
            <a:pPr lvl="2"/>
            <a:r>
              <a:rPr lang="en-US" sz="1200" dirty="0" smtClean="0"/>
              <a:t>Would be </a:t>
            </a:r>
            <a:r>
              <a:rPr lang="en-US" sz="1200" dirty="0"/>
              <a:t>#(S</a:t>
            </a:r>
            <a:r>
              <a:rPr lang="en-US" sz="1200" dirty="0" smtClean="0"/>
              <a:t>) * log[</a:t>
            </a:r>
            <a:r>
              <a:rPr lang="en-US" sz="1200" dirty="0"/>
              <a:t>#(R</a:t>
            </a:r>
            <a:r>
              <a:rPr lang="en-US" sz="1200" dirty="0" smtClean="0"/>
              <a:t>)] for B+ Tree</a:t>
            </a:r>
          </a:p>
          <a:p>
            <a:r>
              <a:rPr lang="en-US" dirty="0" smtClean="0"/>
              <a:t>Also not,</a:t>
            </a:r>
          </a:p>
          <a:p>
            <a:pPr lvl="1"/>
            <a:r>
              <a:rPr lang="en-US" dirty="0" smtClean="0"/>
              <a:t>Because of the algorithm being a nested loop,</a:t>
            </a:r>
          </a:p>
          <a:p>
            <a:pPr lvl="1"/>
            <a:r>
              <a:rPr lang="en-US" dirty="0" smtClean="0"/>
              <a:t>The row order changed in the result.</a:t>
            </a:r>
            <a:endParaRPr lang="en-US" dirty="0"/>
          </a:p>
        </p:txBody>
      </p:sp>
    </p:spTree>
    <p:extLst>
      <p:ext uri="{BB962C8B-B14F-4D97-AF65-F5344CB8AC3E}">
        <p14:creationId xmlns:p14="http://schemas.microsoft.com/office/powerpoint/2010/main" val="37410284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t>
            </a:r>
            <a:r>
              <a:rPr lang="mr-IN" dirty="0" smtClean="0"/>
              <a:t>–</a:t>
            </a:r>
            <a:r>
              <a:rPr lang="en-US" dirty="0" smtClean="0"/>
              <a:t> Reminder </a:t>
            </a:r>
            <a:endParaRPr lang="en-US" dirty="0"/>
          </a:p>
        </p:txBody>
      </p:sp>
      <p:sp>
        <p:nvSpPr>
          <p:cNvPr id="3" name="Content Placeholder 2"/>
          <p:cNvSpPr>
            <a:spLocks noGrp="1"/>
          </p:cNvSpPr>
          <p:nvPr>
            <p:ph sz="half" idx="1"/>
          </p:nvPr>
        </p:nvSpPr>
        <p:spPr>
          <a:xfrm>
            <a:off x="228600" y="590550"/>
            <a:ext cx="8686800" cy="4038600"/>
          </a:xfrm>
        </p:spPr>
        <p:txBody>
          <a:bodyPr>
            <a:normAutofit fontScale="77500" lnSpcReduction="20000"/>
          </a:bodyPr>
          <a:lstStyle/>
          <a:p>
            <a:pPr marL="0" indent="0">
              <a:lnSpc>
                <a:spcPct val="120000"/>
              </a:lnSpc>
              <a:spcBef>
                <a:spcPts val="0"/>
              </a:spcBef>
              <a:spcAft>
                <a:spcPts val="200"/>
              </a:spcAft>
              <a:buNone/>
            </a:pPr>
            <a:r>
              <a:rPr lang="en-US" b="1" dirty="0"/>
              <a:t>Module I: Foundational Concepts</a:t>
            </a:r>
            <a:endParaRPr lang="en-US" dirty="0"/>
          </a:p>
          <a:p>
            <a:pPr marL="400050" lvl="1" indent="0">
              <a:lnSpc>
                <a:spcPct val="120000"/>
              </a:lnSpc>
              <a:spcBef>
                <a:spcPts val="0"/>
              </a:spcBef>
              <a:spcAft>
                <a:spcPts val="200"/>
              </a:spcAft>
              <a:buNone/>
            </a:pPr>
            <a:r>
              <a:rPr lang="en-US" dirty="0">
                <a:solidFill>
                  <a:srgbClr val="00B050"/>
                </a:solidFill>
              </a:rPr>
              <a:t>1. Introduction to databases, role in applications, type of DB applications and overall system software architecture.</a:t>
            </a:r>
          </a:p>
          <a:p>
            <a:pPr marL="400050" lvl="1" indent="0">
              <a:lnSpc>
                <a:spcPct val="120000"/>
              </a:lnSpc>
              <a:spcBef>
                <a:spcPts val="0"/>
              </a:spcBef>
              <a:spcAft>
                <a:spcPts val="200"/>
              </a:spcAft>
              <a:buNone/>
            </a:pPr>
            <a:r>
              <a:rPr lang="en-US" dirty="0">
                <a:solidFill>
                  <a:srgbClr val="00B050"/>
                </a:solidFill>
              </a:rPr>
              <a:t>2. Information and data modeling and best practices, focusing on supporting application scenarios.</a:t>
            </a:r>
          </a:p>
          <a:p>
            <a:pPr marL="400050" lvl="1" indent="0">
              <a:lnSpc>
                <a:spcPct val="120000"/>
              </a:lnSpc>
              <a:spcBef>
                <a:spcPts val="0"/>
              </a:spcBef>
              <a:spcAft>
                <a:spcPts val="200"/>
              </a:spcAft>
              <a:buNone/>
            </a:pPr>
            <a:r>
              <a:rPr lang="en-US" dirty="0">
                <a:solidFill>
                  <a:srgbClr val="00B050"/>
                </a:solidFill>
              </a:rPr>
              <a:t>3. Relational data model (theory), Relational Database Management Systems, Structured Query Language, data query and update scenarios.</a:t>
            </a:r>
          </a:p>
          <a:p>
            <a:pPr marL="400050" lvl="1" indent="0">
              <a:lnSpc>
                <a:spcPct val="120000"/>
              </a:lnSpc>
              <a:spcBef>
                <a:spcPts val="0"/>
              </a:spcBef>
              <a:spcAft>
                <a:spcPts val="200"/>
              </a:spcAft>
              <a:buNone/>
            </a:pPr>
            <a:r>
              <a:rPr lang="en-US" dirty="0">
                <a:solidFill>
                  <a:srgbClr val="00B050"/>
                </a:solidFill>
              </a:rPr>
              <a:t>4. Extended topics in SQL and RDBMS (performance, security, constraints, triggers, </a:t>
            </a:r>
            <a:r>
              <a:rPr lang="en-US" dirty="0">
                <a:solidFill>
                  <a:srgbClr val="FF0000"/>
                </a:solidFill>
              </a:rPr>
              <a:t>connection management</a:t>
            </a:r>
            <a:r>
              <a:rPr lang="en-US" dirty="0">
                <a:solidFill>
                  <a:srgbClr val="00B050"/>
                </a:solidFill>
              </a:rPr>
              <a:t>, </a:t>
            </a:r>
            <a:r>
              <a:rPr lang="en-US" dirty="0" err="1">
                <a:solidFill>
                  <a:srgbClr val="00B050"/>
                </a:solidFill>
              </a:rPr>
              <a:t>etc</a:t>
            </a:r>
            <a:r>
              <a:rPr lang="en-US" dirty="0" smtClean="0">
                <a:solidFill>
                  <a:srgbClr val="00B050"/>
                </a:solidFill>
              </a:rPr>
              <a:t>).</a:t>
            </a:r>
          </a:p>
          <a:p>
            <a:pPr marL="400050" lvl="1" indent="0">
              <a:lnSpc>
                <a:spcPct val="120000"/>
              </a:lnSpc>
              <a:spcBef>
                <a:spcPts val="0"/>
              </a:spcBef>
              <a:spcAft>
                <a:spcPts val="200"/>
              </a:spcAft>
              <a:buNone/>
            </a:pPr>
            <a:endParaRPr lang="en-US" dirty="0"/>
          </a:p>
          <a:p>
            <a:pPr marL="0" indent="0">
              <a:lnSpc>
                <a:spcPct val="120000"/>
              </a:lnSpc>
              <a:spcBef>
                <a:spcPts val="0"/>
              </a:spcBef>
              <a:spcAft>
                <a:spcPts val="200"/>
              </a:spcAft>
              <a:buNone/>
            </a:pPr>
            <a:r>
              <a:rPr lang="en-US" b="1" dirty="0"/>
              <a:t>Module II: Database Management System Implementation/Architecture</a:t>
            </a:r>
            <a:endParaRPr lang="en-US" dirty="0"/>
          </a:p>
          <a:p>
            <a:pPr marL="400050" lvl="1" indent="0">
              <a:lnSpc>
                <a:spcPct val="120000"/>
              </a:lnSpc>
              <a:spcBef>
                <a:spcPts val="0"/>
              </a:spcBef>
              <a:spcAft>
                <a:spcPts val="200"/>
              </a:spcAft>
              <a:buNone/>
            </a:pPr>
            <a:r>
              <a:rPr lang="en-US" dirty="0">
                <a:solidFill>
                  <a:srgbClr val="00B050"/>
                </a:solidFill>
              </a:rPr>
              <a:t>5. Storage management, disk management, buffer management, indexes.</a:t>
            </a:r>
          </a:p>
          <a:p>
            <a:pPr marL="400050" lvl="1" indent="0">
              <a:lnSpc>
                <a:spcPct val="120000"/>
              </a:lnSpc>
              <a:spcBef>
                <a:spcPts val="0"/>
              </a:spcBef>
              <a:spcAft>
                <a:spcPts val="200"/>
              </a:spcAft>
              <a:buNone/>
            </a:pPr>
            <a:r>
              <a:rPr lang="en-US" dirty="0">
                <a:solidFill>
                  <a:srgbClr val="00B050"/>
                </a:solidFill>
              </a:rPr>
              <a:t>6. Query processing and optimization:  Query evaluation, query parsing and parse trees, </a:t>
            </a:r>
            <a:r>
              <a:rPr lang="en-US" dirty="0">
                <a:solidFill>
                  <a:srgbClr val="0070C0"/>
                </a:solidFill>
              </a:rPr>
              <a:t>operator implementation algorithms, </a:t>
            </a:r>
            <a:r>
              <a:rPr lang="en-US" dirty="0">
                <a:solidFill>
                  <a:srgbClr val="00B050"/>
                </a:solidFill>
              </a:rPr>
              <a:t>query rewrite, </a:t>
            </a:r>
            <a:r>
              <a:rPr lang="en-US" dirty="0">
                <a:solidFill>
                  <a:srgbClr val="0070C0"/>
                </a:solidFill>
              </a:rPr>
              <a:t>query optimization techniques.</a:t>
            </a:r>
          </a:p>
          <a:p>
            <a:pPr marL="400050" lvl="1" indent="0">
              <a:lnSpc>
                <a:spcPct val="120000"/>
              </a:lnSpc>
              <a:spcBef>
                <a:spcPts val="0"/>
              </a:spcBef>
              <a:spcAft>
                <a:spcPts val="200"/>
              </a:spcAft>
              <a:buNone/>
            </a:pPr>
            <a:r>
              <a:rPr lang="en-US" dirty="0"/>
              <a:t>7. </a:t>
            </a:r>
            <a:r>
              <a:rPr lang="en-US" dirty="0">
                <a:solidFill>
                  <a:srgbClr val="0070C0"/>
                </a:solidFill>
              </a:rPr>
              <a:t>Concurrency control and transaction management</a:t>
            </a:r>
            <a:r>
              <a:rPr lang="en-US" dirty="0" smtClean="0">
                <a:solidFill>
                  <a:srgbClr val="0070C0"/>
                </a:solidFill>
              </a:rPr>
              <a:t>.</a:t>
            </a:r>
          </a:p>
          <a:p>
            <a:pPr marL="400050" lvl="1" indent="0">
              <a:lnSpc>
                <a:spcPct val="120000"/>
              </a:lnSpc>
              <a:spcBef>
                <a:spcPts val="0"/>
              </a:spcBef>
              <a:spcAft>
                <a:spcPts val="200"/>
              </a:spcAft>
              <a:buNone/>
            </a:pPr>
            <a:endParaRPr lang="en-US" dirty="0"/>
          </a:p>
          <a:p>
            <a:pPr marL="0" indent="0">
              <a:lnSpc>
                <a:spcPct val="120000"/>
              </a:lnSpc>
              <a:spcBef>
                <a:spcPts val="0"/>
              </a:spcBef>
              <a:spcAft>
                <a:spcPts val="200"/>
              </a:spcAft>
              <a:buNone/>
            </a:pPr>
            <a:r>
              <a:rPr lang="en-US" b="1" dirty="0"/>
              <a:t>Module III: NoSQL Database Overview</a:t>
            </a:r>
            <a:endParaRPr lang="en-US" dirty="0"/>
          </a:p>
          <a:p>
            <a:pPr marL="400050" lvl="1" indent="0">
              <a:lnSpc>
                <a:spcPct val="120000"/>
              </a:lnSpc>
              <a:spcBef>
                <a:spcPts val="0"/>
              </a:spcBef>
              <a:spcAft>
                <a:spcPts val="200"/>
              </a:spcAft>
              <a:buNone/>
            </a:pPr>
            <a:r>
              <a:rPr lang="en-US" dirty="0"/>
              <a:t>8. Overview, graph databases, </a:t>
            </a:r>
            <a:r>
              <a:rPr lang="en-US" dirty="0" err="1"/>
              <a:t>Redis</a:t>
            </a:r>
            <a:r>
              <a:rPr lang="en-US" dirty="0"/>
              <a:t>.</a:t>
            </a:r>
          </a:p>
          <a:p>
            <a:pPr marL="400050" lvl="1" indent="0">
              <a:lnSpc>
                <a:spcPct val="120000"/>
              </a:lnSpc>
              <a:spcBef>
                <a:spcPts val="0"/>
              </a:spcBef>
              <a:spcAft>
                <a:spcPts val="200"/>
              </a:spcAft>
              <a:buNone/>
            </a:pPr>
            <a:r>
              <a:rPr lang="en-US" dirty="0"/>
              <a:t>9. Amazon S3, Amazon </a:t>
            </a:r>
            <a:r>
              <a:rPr lang="en-US" dirty="0" err="1"/>
              <a:t>DynamoDB</a:t>
            </a:r>
            <a:r>
              <a:rPr lang="en-US" dirty="0"/>
              <a:t>, Google Firebase/Cloud </a:t>
            </a:r>
            <a:r>
              <a:rPr lang="en-US" dirty="0" err="1"/>
              <a:t>Firestore</a:t>
            </a:r>
            <a:r>
              <a:rPr lang="en-US" dirty="0" smtClean="0"/>
              <a:t>.</a:t>
            </a:r>
          </a:p>
          <a:p>
            <a:pPr marL="400050" lvl="1" indent="0">
              <a:lnSpc>
                <a:spcPct val="120000"/>
              </a:lnSpc>
              <a:spcBef>
                <a:spcPts val="0"/>
              </a:spcBef>
              <a:spcAft>
                <a:spcPts val="200"/>
              </a:spcAft>
              <a:buNone/>
            </a:pPr>
            <a:endParaRPr lang="en-US" dirty="0"/>
          </a:p>
          <a:p>
            <a:pPr marL="0" indent="0">
              <a:lnSpc>
                <a:spcPct val="120000"/>
              </a:lnSpc>
              <a:spcBef>
                <a:spcPts val="0"/>
              </a:spcBef>
              <a:spcAft>
                <a:spcPts val="200"/>
              </a:spcAft>
              <a:buNone/>
            </a:pPr>
            <a:r>
              <a:rPr lang="en-US" b="1" dirty="0"/>
              <a:t>Module IV: Decision Support, Data Analysis</a:t>
            </a:r>
            <a:endParaRPr lang="en-US" dirty="0"/>
          </a:p>
          <a:p>
            <a:pPr marL="400050" lvl="1" indent="0">
              <a:lnSpc>
                <a:spcPct val="120000"/>
              </a:lnSpc>
              <a:spcBef>
                <a:spcPts val="0"/>
              </a:spcBef>
              <a:spcAft>
                <a:spcPts val="200"/>
              </a:spcAft>
              <a:buNone/>
            </a:pPr>
            <a:r>
              <a:rPr lang="en-US" dirty="0"/>
              <a:t>10. Overview of schema </a:t>
            </a:r>
            <a:r>
              <a:rPr lang="en-US" dirty="0" err="1"/>
              <a:t>denormalization</a:t>
            </a:r>
            <a:r>
              <a:rPr lang="en-US" dirty="0"/>
              <a:t>, OLAP cubes, data analytics, machine learning.</a:t>
            </a:r>
          </a:p>
          <a:p>
            <a:pPr>
              <a:lnSpc>
                <a:spcPct val="120000"/>
              </a:lnSpc>
              <a:spcBef>
                <a:spcPts val="0"/>
              </a:spcBef>
              <a:spcAft>
                <a:spcPts val="200"/>
              </a:spcAft>
            </a:pPr>
            <a:endParaRPr lang="en-US" dirty="0"/>
          </a:p>
        </p:txBody>
      </p:sp>
    </p:spTree>
    <p:extLst>
      <p:ext uri="{BB962C8B-B14F-4D97-AF65-F5344CB8AC3E}">
        <p14:creationId xmlns:p14="http://schemas.microsoft.com/office/powerpoint/2010/main" val="973033447"/>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514350"/>
            <a:ext cx="4660900" cy="1273185"/>
          </a:xfrm>
          <a:prstGeom prst="rect">
            <a:avLst/>
          </a:prstGeom>
        </p:spPr>
      </p:pic>
      <p:sp>
        <p:nvSpPr>
          <p:cNvPr id="2" name="Title 1"/>
          <p:cNvSpPr>
            <a:spLocks noGrp="1"/>
          </p:cNvSpPr>
          <p:nvPr>
            <p:ph type="title"/>
          </p:nvPr>
        </p:nvSpPr>
        <p:spPr/>
        <p:txBody>
          <a:bodyPr/>
          <a:lstStyle/>
          <a:p>
            <a:r>
              <a:rPr lang="en-US" dirty="0" smtClean="0"/>
              <a:t>Putting the Pieces Together</a:t>
            </a:r>
            <a:endParaRPr lang="en-US" dirty="0"/>
          </a:p>
        </p:txBody>
      </p:sp>
      <p:sp>
        <p:nvSpPr>
          <p:cNvPr id="3" name="Content Placeholder 2"/>
          <p:cNvSpPr>
            <a:spLocks noGrp="1"/>
          </p:cNvSpPr>
          <p:nvPr>
            <p:ph sz="half" idx="1"/>
          </p:nvPr>
        </p:nvSpPr>
        <p:spPr>
          <a:xfrm>
            <a:off x="4648200" y="590550"/>
            <a:ext cx="4076140" cy="2057400"/>
          </a:xfrm>
        </p:spPr>
        <p:txBody>
          <a:bodyPr/>
          <a:lstStyle/>
          <a:p>
            <a:r>
              <a:rPr lang="en-US" dirty="0" smtClean="0"/>
              <a:t>Detects index for ON clause and swaps scan and probe tables.</a:t>
            </a:r>
          </a:p>
          <a:p>
            <a:r>
              <a:rPr lang="en-US" dirty="0" smtClean="0"/>
              <a:t>Pushes down WHERE clause</a:t>
            </a:r>
            <a:br>
              <a:rPr lang="en-US" dirty="0" smtClean="0"/>
            </a:br>
            <a:r>
              <a:rPr lang="en-US" dirty="0" smtClean="0"/>
              <a:t>onto scan table.</a:t>
            </a:r>
            <a:endParaRPr lang="en-US" dirty="0"/>
          </a:p>
        </p:txBody>
      </p:sp>
      <p:pic>
        <p:nvPicPr>
          <p:cNvPr id="5" name="Picture 4"/>
          <p:cNvPicPr>
            <a:picLocks noChangeAspect="1"/>
          </p:cNvPicPr>
          <p:nvPr/>
        </p:nvPicPr>
        <p:blipFill>
          <a:blip r:embed="rId3"/>
          <a:stretch>
            <a:fillRect/>
          </a:stretch>
        </p:blipFill>
        <p:spPr>
          <a:xfrm>
            <a:off x="194280" y="2019943"/>
            <a:ext cx="7620000" cy="2508448"/>
          </a:xfrm>
          <a:prstGeom prst="rect">
            <a:avLst/>
          </a:prstGeom>
        </p:spPr>
      </p:pic>
    </p:spTree>
    <p:extLst>
      <p:ext uri="{BB962C8B-B14F-4D97-AF65-F5344CB8AC3E}">
        <p14:creationId xmlns:p14="http://schemas.microsoft.com/office/powerpoint/2010/main" val="1640578217"/>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Algorithm Selection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51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3715096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a:t>
            </a:r>
            <a:endParaRPr lang="en-US" dirty="0"/>
          </a:p>
        </p:txBody>
      </p:sp>
      <p:sp>
        <p:nvSpPr>
          <p:cNvPr id="3" name="Content Placeholder 2"/>
          <p:cNvSpPr>
            <a:spLocks noGrp="1"/>
          </p:cNvSpPr>
          <p:nvPr>
            <p:ph sz="half" idx="1"/>
          </p:nvPr>
        </p:nvSpPr>
        <p:spPr>
          <a:xfrm>
            <a:off x="228600" y="514350"/>
            <a:ext cx="8686800" cy="4114800"/>
          </a:xfrm>
        </p:spPr>
        <p:txBody>
          <a:bodyPr>
            <a:normAutofit fontScale="77500" lnSpcReduction="20000"/>
          </a:bodyPr>
          <a:lstStyle/>
          <a:p>
            <a:pPr>
              <a:lnSpc>
                <a:spcPct val="120000"/>
              </a:lnSpc>
              <a:spcBef>
                <a:spcPts val="0"/>
              </a:spcBef>
              <a:spcAft>
                <a:spcPts val="200"/>
              </a:spcAft>
            </a:pPr>
            <a:r>
              <a:rPr lang="en-US" dirty="0" smtClean="0"/>
              <a:t>Consider SELECT * FROM people JOIN batting on</a:t>
            </a:r>
            <a:r>
              <a:rPr lang="en-US" dirty="0"/>
              <a:t> </a:t>
            </a:r>
            <a:r>
              <a:rPr lang="en-US" dirty="0" err="1" smtClean="0"/>
              <a:t>people.playerID</a:t>
            </a:r>
            <a:r>
              <a:rPr lang="en-US" dirty="0" smtClean="0"/>
              <a:t> = </a:t>
            </a:r>
            <a:r>
              <a:rPr lang="en-US" dirty="0" err="1" smtClean="0"/>
              <a:t>batting.playerID</a:t>
            </a:r>
            <a:endParaRPr lang="en-US" dirty="0" smtClean="0"/>
          </a:p>
          <a:p>
            <a:pPr>
              <a:lnSpc>
                <a:spcPct val="120000"/>
              </a:lnSpc>
              <a:spcBef>
                <a:spcPts val="0"/>
              </a:spcBef>
              <a:spcAft>
                <a:spcPts val="200"/>
              </a:spcAft>
            </a:pPr>
            <a:r>
              <a:rPr lang="en-US" dirty="0" smtClean="0"/>
              <a:t>Assume:</a:t>
            </a:r>
          </a:p>
          <a:p>
            <a:pPr lvl="1">
              <a:lnSpc>
                <a:spcPct val="120000"/>
              </a:lnSpc>
              <a:spcBef>
                <a:spcPts val="0"/>
              </a:spcBef>
              <a:spcAft>
                <a:spcPts val="200"/>
              </a:spcAft>
            </a:pPr>
            <a:r>
              <a:rPr lang="en-US" dirty="0" smtClean="0"/>
              <a:t>People has 2 data blocks.</a:t>
            </a:r>
          </a:p>
          <a:p>
            <a:pPr lvl="1">
              <a:lnSpc>
                <a:spcPct val="120000"/>
              </a:lnSpc>
              <a:spcBef>
                <a:spcPts val="0"/>
              </a:spcBef>
              <a:spcAft>
                <a:spcPts val="200"/>
              </a:spcAft>
            </a:pPr>
            <a:r>
              <a:rPr lang="en-US" dirty="0" smtClean="0"/>
              <a:t>Batting has 2 data blocks.</a:t>
            </a:r>
          </a:p>
          <a:p>
            <a:pPr lvl="1">
              <a:lnSpc>
                <a:spcPct val="120000"/>
              </a:lnSpc>
              <a:spcBef>
                <a:spcPts val="0"/>
              </a:spcBef>
              <a:spcAft>
                <a:spcPts val="200"/>
              </a:spcAft>
            </a:pPr>
            <a:r>
              <a:rPr lang="en-US" dirty="0" smtClean="0"/>
              <a:t>I can allocate 3 buffer frames to the JOIN</a:t>
            </a:r>
          </a:p>
          <a:p>
            <a:pPr lvl="2">
              <a:lnSpc>
                <a:spcPct val="120000"/>
              </a:lnSpc>
              <a:spcBef>
                <a:spcPts val="0"/>
              </a:spcBef>
              <a:spcAft>
                <a:spcPts val="200"/>
              </a:spcAft>
            </a:pPr>
            <a:r>
              <a:rPr lang="en-US" dirty="0" smtClean="0"/>
              <a:t>One block holds the current block of R for the scan.</a:t>
            </a:r>
          </a:p>
          <a:p>
            <a:pPr lvl="2">
              <a:lnSpc>
                <a:spcPct val="120000"/>
              </a:lnSpc>
              <a:spcBef>
                <a:spcPts val="0"/>
              </a:spcBef>
              <a:spcAft>
                <a:spcPts val="200"/>
              </a:spcAft>
            </a:pPr>
            <a:r>
              <a:rPr lang="en-US" dirty="0" smtClean="0"/>
              <a:t>One holds a block of S.</a:t>
            </a:r>
          </a:p>
          <a:p>
            <a:pPr lvl="2">
              <a:lnSpc>
                <a:spcPct val="120000"/>
              </a:lnSpc>
              <a:spcBef>
                <a:spcPts val="0"/>
              </a:spcBef>
              <a:spcAft>
                <a:spcPts val="200"/>
              </a:spcAft>
            </a:pPr>
            <a:r>
              <a:rPr lang="en-US" dirty="0" smtClean="0"/>
              <a:t>One holds the JOIN result block I am current constructing.</a:t>
            </a:r>
          </a:p>
          <a:p>
            <a:pPr lvl="1">
              <a:lnSpc>
                <a:spcPct val="120000"/>
              </a:lnSpc>
              <a:spcBef>
                <a:spcPts val="0"/>
              </a:spcBef>
              <a:spcAft>
                <a:spcPts val="200"/>
              </a:spcAft>
            </a:pPr>
            <a:r>
              <a:rPr lang="en-US" dirty="0" smtClean="0"/>
              <a:t>For each row in R, the probability of a buffer hit is 1/2. </a:t>
            </a:r>
          </a:p>
          <a:p>
            <a:pPr lvl="1">
              <a:lnSpc>
                <a:spcPct val="120000"/>
              </a:lnSpc>
              <a:spcBef>
                <a:spcPts val="0"/>
              </a:spcBef>
              <a:spcAft>
                <a:spcPts val="200"/>
              </a:spcAft>
            </a:pPr>
            <a:r>
              <a:rPr lang="en-US" dirty="0" smtClean="0"/>
              <a:t>This means that I will do (1/2) * #(R) I/</a:t>
            </a:r>
            <a:r>
              <a:rPr lang="en-US" dirty="0" err="1" smtClean="0"/>
              <a:t>Os</a:t>
            </a:r>
            <a:r>
              <a:rPr lang="en-US" dirty="0" smtClean="0"/>
              <a:t> to probe S.</a:t>
            </a:r>
          </a:p>
          <a:p>
            <a:pPr>
              <a:lnSpc>
                <a:spcPct val="120000"/>
              </a:lnSpc>
              <a:spcBef>
                <a:spcPts val="0"/>
              </a:spcBef>
              <a:spcAft>
                <a:spcPts val="200"/>
              </a:spcAft>
            </a:pPr>
            <a:r>
              <a:rPr lang="en-US" dirty="0" smtClean="0"/>
              <a:t>An alternate approach is to use a hash value on </a:t>
            </a:r>
            <a:r>
              <a:rPr lang="en-US" dirty="0" err="1" smtClean="0"/>
              <a:t>playerID</a:t>
            </a:r>
            <a:r>
              <a:rPr lang="en-US" dirty="0" smtClean="0"/>
              <a:t> to</a:t>
            </a:r>
          </a:p>
          <a:p>
            <a:pPr lvl="1">
              <a:lnSpc>
                <a:spcPct val="120000"/>
              </a:lnSpc>
              <a:spcBef>
                <a:spcPts val="0"/>
              </a:spcBef>
              <a:spcAft>
                <a:spcPts val="200"/>
              </a:spcAft>
            </a:pPr>
            <a:r>
              <a:rPr lang="en-US" dirty="0" smtClean="0"/>
              <a:t>Read R and partition into 2 buckets, each of size one block.</a:t>
            </a:r>
          </a:p>
          <a:p>
            <a:pPr lvl="1">
              <a:lnSpc>
                <a:spcPct val="120000"/>
              </a:lnSpc>
              <a:spcBef>
                <a:spcPts val="0"/>
              </a:spcBef>
              <a:spcAft>
                <a:spcPts val="200"/>
              </a:spcAft>
            </a:pPr>
            <a:r>
              <a:rPr lang="en-US" dirty="0" smtClean="0"/>
              <a:t>Read S and partition into 2 buckets, each of size one block.</a:t>
            </a:r>
          </a:p>
          <a:p>
            <a:pPr lvl="1">
              <a:lnSpc>
                <a:spcPct val="120000"/>
              </a:lnSpc>
              <a:spcBef>
                <a:spcPts val="0"/>
              </a:spcBef>
              <a:spcAft>
                <a:spcPts val="200"/>
              </a:spcAft>
            </a:pPr>
            <a:r>
              <a:rPr lang="en-US" dirty="0" smtClean="0"/>
              <a:t>I can process the join by loading the 1</a:t>
            </a:r>
            <a:r>
              <a:rPr lang="en-US" baseline="30000" dirty="0" smtClean="0"/>
              <a:t>st</a:t>
            </a:r>
            <a:r>
              <a:rPr lang="en-US" dirty="0" smtClean="0"/>
              <a:t> block of the hashed R and 1</a:t>
            </a:r>
            <a:r>
              <a:rPr lang="en-US" baseline="30000" dirty="0" smtClean="0"/>
              <a:t>st</a:t>
            </a:r>
            <a:r>
              <a:rPr lang="en-US" dirty="0" smtClean="0"/>
              <a:t> block of the hashed S into the buffer pool.</a:t>
            </a:r>
          </a:p>
          <a:p>
            <a:pPr lvl="1">
              <a:lnSpc>
                <a:spcPct val="120000"/>
              </a:lnSpc>
              <a:spcBef>
                <a:spcPts val="0"/>
              </a:spcBef>
              <a:spcAft>
                <a:spcPts val="200"/>
              </a:spcAft>
            </a:pPr>
            <a:r>
              <a:rPr lang="en-US" dirty="0" smtClean="0"/>
              <a:t>This means the S tuples matching the current </a:t>
            </a:r>
            <a:r>
              <a:rPr lang="en-US" dirty="0" err="1" smtClean="0"/>
              <a:t>playerID</a:t>
            </a:r>
            <a:r>
              <a:rPr lang="en-US" dirty="0" smtClean="0"/>
              <a:t> are in the buffer pool.</a:t>
            </a:r>
          </a:p>
          <a:p>
            <a:pPr lvl="1">
              <a:lnSpc>
                <a:spcPct val="120000"/>
              </a:lnSpc>
              <a:spcBef>
                <a:spcPts val="0"/>
              </a:spcBef>
              <a:spcAft>
                <a:spcPts val="200"/>
              </a:spcAft>
            </a:pPr>
            <a:r>
              <a:rPr lang="en-US" dirty="0" smtClean="0"/>
              <a:t>I do some extra upfront I/</a:t>
            </a:r>
            <a:r>
              <a:rPr lang="en-US" dirty="0" err="1" smtClean="0"/>
              <a:t>Os</a:t>
            </a:r>
            <a:r>
              <a:rPr lang="en-US" dirty="0" smtClean="0"/>
              <a:t> to read, partition and write the hashed tables.</a:t>
            </a:r>
          </a:p>
          <a:p>
            <a:pPr lvl="1">
              <a:lnSpc>
                <a:spcPct val="120000"/>
              </a:lnSpc>
              <a:spcBef>
                <a:spcPts val="0"/>
              </a:spcBef>
              <a:spcAft>
                <a:spcPts val="200"/>
              </a:spcAft>
            </a:pPr>
            <a:r>
              <a:rPr lang="en-US" dirty="0" smtClean="0"/>
              <a:t>But the nested loop is much, much more efficient.</a:t>
            </a:r>
          </a:p>
          <a:p>
            <a:pPr>
              <a:lnSpc>
                <a:spcPct val="120000"/>
              </a:lnSpc>
              <a:spcBef>
                <a:spcPts val="0"/>
              </a:spcBef>
              <a:spcAft>
                <a:spcPts val="200"/>
              </a:spcAft>
            </a:pPr>
            <a:r>
              <a:rPr lang="en-US" dirty="0" smtClean="0"/>
              <a:t>We still have to scan the “probe” blocks when in memory, but we can hash again.</a:t>
            </a:r>
          </a:p>
          <a:p>
            <a:pPr lvl="1">
              <a:lnSpc>
                <a:spcPct val="120000"/>
              </a:lnSpc>
              <a:spcBef>
                <a:spcPts val="0"/>
              </a:spcBef>
              <a:spcAft>
                <a:spcPts val="200"/>
              </a:spcAft>
            </a:pPr>
            <a:endParaRPr lang="en-US" dirty="0"/>
          </a:p>
        </p:txBody>
      </p:sp>
    </p:spTree>
    <p:extLst>
      <p:ext uri="{BB962C8B-B14F-4D97-AF65-F5344CB8AC3E}">
        <p14:creationId xmlns:p14="http://schemas.microsoft.com/office/powerpoint/2010/main" val="75140955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a:t>
            </a:r>
            <a:r>
              <a:rPr lang="en-US" dirty="0"/>
              <a:t>JOIN (http://cs186.wikia.com/wiki/Joins) </a:t>
            </a:r>
          </a:p>
        </p:txBody>
      </p:sp>
      <p:sp>
        <p:nvSpPr>
          <p:cNvPr id="25" name="Content Placeholder 24"/>
          <p:cNvSpPr>
            <a:spLocks noGrp="1"/>
          </p:cNvSpPr>
          <p:nvPr>
            <p:ph sz="half" idx="1"/>
          </p:nvPr>
        </p:nvSpPr>
        <p:spPr>
          <a:xfrm>
            <a:off x="228600" y="819150"/>
            <a:ext cx="4724400" cy="3696094"/>
          </a:xfrm>
        </p:spPr>
        <p:txBody>
          <a:bodyPr>
            <a:normAutofit lnSpcReduction="10000"/>
          </a:bodyPr>
          <a:lstStyle/>
          <a:p>
            <a:r>
              <a:rPr lang="en-US" dirty="0"/>
              <a:t>Hash join uses two stages to accomplish the join. </a:t>
            </a:r>
            <a:endParaRPr lang="en-US" dirty="0" smtClean="0"/>
          </a:p>
          <a:p>
            <a:pPr lvl="1"/>
            <a:r>
              <a:rPr lang="en-US" dirty="0" smtClean="0"/>
              <a:t>The </a:t>
            </a:r>
            <a:r>
              <a:rPr lang="en-US" dirty="0"/>
              <a:t>initial </a:t>
            </a:r>
            <a:r>
              <a:rPr lang="en-US" b="1" dirty="0"/>
              <a:t>partitioning</a:t>
            </a:r>
            <a:r>
              <a:rPr lang="en-US" dirty="0"/>
              <a:t> phase, </a:t>
            </a:r>
            <a:endParaRPr lang="en-US" dirty="0" smtClean="0"/>
          </a:p>
          <a:p>
            <a:pPr lvl="1"/>
            <a:r>
              <a:rPr lang="en-US" dirty="0"/>
              <a:t>F</a:t>
            </a:r>
            <a:r>
              <a:rPr lang="en-US" dirty="0" smtClean="0"/>
              <a:t>ollowed </a:t>
            </a:r>
            <a:r>
              <a:rPr lang="en-US" dirty="0"/>
              <a:t>by the </a:t>
            </a:r>
            <a:r>
              <a:rPr lang="en-US" b="1" dirty="0"/>
              <a:t>probing </a:t>
            </a:r>
            <a:r>
              <a:rPr lang="en-US" dirty="0"/>
              <a:t>phase</a:t>
            </a:r>
            <a:r>
              <a:rPr lang="en-US" dirty="0" smtClean="0"/>
              <a:t>.</a:t>
            </a:r>
          </a:p>
          <a:p>
            <a:r>
              <a:rPr lang="en-US" dirty="0"/>
              <a:t>In the first stage, we hash the two relations into partitions on disk using a hash function that partitions based on the join condition. The relation </a:t>
            </a:r>
            <a:r>
              <a:rPr lang="en-US" i="1" dirty="0"/>
              <a:t>R</a:t>
            </a:r>
            <a:r>
              <a:rPr lang="en-US" dirty="0"/>
              <a:t> gets partitioned into </a:t>
            </a:r>
            <a:r>
              <a:rPr lang="en-US" i="1" dirty="0" err="1"/>
              <a:t>Ri</a:t>
            </a:r>
            <a:r>
              <a:rPr lang="en-US" dirty="0"/>
              <a:t> and the relation </a:t>
            </a:r>
            <a:r>
              <a:rPr lang="en-US" i="1" dirty="0"/>
              <a:t>S</a:t>
            </a:r>
            <a:r>
              <a:rPr lang="en-US" dirty="0"/>
              <a:t> gets partitioned into </a:t>
            </a:r>
            <a:r>
              <a:rPr lang="en-US" i="1" dirty="0"/>
              <a:t>Si</a:t>
            </a:r>
            <a:r>
              <a:rPr lang="en-US" dirty="0"/>
              <a:t>. The diagram on the right demonstrates the first stage of the hash join. We will see that in the second stage, we will match </a:t>
            </a:r>
            <a:r>
              <a:rPr lang="en-US" i="1" dirty="0" err="1"/>
              <a:t>Ri</a:t>
            </a:r>
            <a:r>
              <a:rPr lang="en-US" dirty="0"/>
              <a:t> to </a:t>
            </a:r>
            <a:r>
              <a:rPr lang="en-US" i="1" dirty="0"/>
              <a:t>Si</a:t>
            </a:r>
            <a:r>
              <a:rPr lang="en-US" dirty="0"/>
              <a:t> </a:t>
            </a:r>
            <a:r>
              <a:rPr lang="en-US" dirty="0" smtClean="0"/>
              <a:t>partitions.</a:t>
            </a:r>
            <a:endParaRPr lang="en-US" dirty="0"/>
          </a:p>
        </p:txBody>
      </p:sp>
      <p:pic>
        <p:nvPicPr>
          <p:cNvPr id="26" name="Picture 25"/>
          <p:cNvPicPr>
            <a:picLocks noChangeAspect="1"/>
          </p:cNvPicPr>
          <p:nvPr/>
        </p:nvPicPr>
        <p:blipFill>
          <a:blip r:embed="rId3"/>
          <a:stretch>
            <a:fillRect/>
          </a:stretch>
        </p:blipFill>
        <p:spPr>
          <a:xfrm>
            <a:off x="4953000" y="648094"/>
            <a:ext cx="4079149" cy="3867150"/>
          </a:xfrm>
          <a:prstGeom prst="rect">
            <a:avLst/>
          </a:prstGeom>
        </p:spPr>
      </p:pic>
    </p:spTree>
    <p:extLst>
      <p:ext uri="{BB962C8B-B14F-4D97-AF65-F5344CB8AC3E}">
        <p14:creationId xmlns:p14="http://schemas.microsoft.com/office/powerpoint/2010/main" val="1024675340"/>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a:t>
            </a:r>
            <a:r>
              <a:rPr lang="en-US" dirty="0"/>
              <a:t>JOIN (http://cs186.wikia.com/wiki/Joins) </a:t>
            </a:r>
          </a:p>
        </p:txBody>
      </p:sp>
      <p:pic>
        <p:nvPicPr>
          <p:cNvPr id="3" name="Picture 2"/>
          <p:cNvPicPr>
            <a:picLocks noChangeAspect="1"/>
          </p:cNvPicPr>
          <p:nvPr/>
        </p:nvPicPr>
        <p:blipFill>
          <a:blip r:embed="rId3"/>
          <a:stretch>
            <a:fillRect/>
          </a:stretch>
        </p:blipFill>
        <p:spPr>
          <a:xfrm>
            <a:off x="3715799" y="666750"/>
            <a:ext cx="5428201" cy="2914650"/>
          </a:xfrm>
          <a:prstGeom prst="rect">
            <a:avLst/>
          </a:prstGeom>
        </p:spPr>
      </p:pic>
      <p:sp>
        <p:nvSpPr>
          <p:cNvPr id="4" name="Content Placeholder 3"/>
          <p:cNvSpPr>
            <a:spLocks noGrp="1"/>
          </p:cNvSpPr>
          <p:nvPr>
            <p:ph sz="half" idx="1"/>
          </p:nvPr>
        </p:nvSpPr>
        <p:spPr>
          <a:xfrm>
            <a:off x="228599" y="819150"/>
            <a:ext cx="3487199" cy="3696094"/>
          </a:xfrm>
        </p:spPr>
        <p:txBody>
          <a:bodyPr/>
          <a:lstStyle/>
          <a:p>
            <a:pPr marL="0" indent="0">
              <a:buNone/>
            </a:pPr>
            <a:r>
              <a:rPr lang="en-US" dirty="0"/>
              <a:t>In the second stage, </a:t>
            </a:r>
            <a:endParaRPr lang="en-US" dirty="0" smtClean="0"/>
          </a:p>
          <a:p>
            <a:r>
              <a:rPr lang="en-US" dirty="0"/>
              <a:t>W</a:t>
            </a:r>
            <a:r>
              <a:rPr lang="en-US" dirty="0" smtClean="0"/>
              <a:t>e </a:t>
            </a:r>
            <a:r>
              <a:rPr lang="en-US" dirty="0"/>
              <a:t>use an in-memory hash table to perform the </a:t>
            </a:r>
            <a:r>
              <a:rPr lang="en-US" dirty="0" smtClean="0"/>
              <a:t>joining.</a:t>
            </a:r>
          </a:p>
          <a:p>
            <a:r>
              <a:rPr lang="en-US" dirty="0" smtClean="0"/>
              <a:t>Read </a:t>
            </a:r>
            <a:r>
              <a:rPr lang="en-US" dirty="0"/>
              <a:t>in partition </a:t>
            </a:r>
            <a:r>
              <a:rPr lang="en-US" i="1" dirty="0" err="1"/>
              <a:t>Ri</a:t>
            </a:r>
            <a:r>
              <a:rPr lang="en-US" dirty="0"/>
              <a:t> and hash it into the in memory hash table</a:t>
            </a:r>
          </a:p>
          <a:p>
            <a:r>
              <a:rPr lang="en-US" dirty="0"/>
              <a:t>Scan partition </a:t>
            </a:r>
            <a:r>
              <a:rPr lang="en-US" i="1" dirty="0"/>
              <a:t>Si</a:t>
            </a:r>
            <a:r>
              <a:rPr lang="en-US" dirty="0"/>
              <a:t> and probe the in memory hash table for matches. </a:t>
            </a:r>
            <a:endParaRPr lang="en-US" dirty="0" smtClean="0"/>
          </a:p>
          <a:p>
            <a:r>
              <a:rPr lang="en-US" dirty="0" smtClean="0"/>
              <a:t>Matches </a:t>
            </a:r>
            <a:r>
              <a:rPr lang="en-US" dirty="0"/>
              <a:t>go to the output buffer</a:t>
            </a:r>
          </a:p>
          <a:p>
            <a:endParaRPr lang="en-US" dirty="0"/>
          </a:p>
        </p:txBody>
      </p:sp>
    </p:spTree>
    <p:extLst>
      <p:ext uri="{BB962C8B-B14F-4D97-AF65-F5344CB8AC3E}">
        <p14:creationId xmlns:p14="http://schemas.microsoft.com/office/powerpoint/2010/main" val="110992991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Summary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55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850086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half" idx="1"/>
          </p:nvPr>
        </p:nvSpPr>
        <p:spPr/>
        <p:txBody>
          <a:bodyPr/>
          <a:lstStyle/>
          <a:p>
            <a:r>
              <a:rPr lang="en-US" dirty="0" smtClean="0"/>
              <a:t>Query processing, execution and optimization:</a:t>
            </a:r>
          </a:p>
          <a:p>
            <a:pPr lvl="1"/>
            <a:r>
              <a:rPr lang="en-US" dirty="0" smtClean="0"/>
              <a:t>Is very powerful.</a:t>
            </a:r>
          </a:p>
          <a:p>
            <a:pPr lvl="1"/>
            <a:r>
              <a:rPr lang="en-US" dirty="0" smtClean="0"/>
              <a:t>Applies a large body of complex analytics and algorithms to optimize execution.</a:t>
            </a:r>
          </a:p>
          <a:p>
            <a:pPr lvl="1"/>
            <a:r>
              <a:rPr lang="en-US" dirty="0" smtClean="0"/>
              <a:t>Allows developers to</a:t>
            </a:r>
          </a:p>
          <a:p>
            <a:pPr lvl="2"/>
            <a:r>
              <a:rPr lang="en-US" dirty="0" smtClean="0"/>
              <a:t>Focus on </a:t>
            </a:r>
            <a:r>
              <a:rPr lang="en-US" i="1" dirty="0" smtClean="0"/>
              <a:t>declare the result they want using SQL.</a:t>
            </a:r>
          </a:p>
          <a:p>
            <a:pPr lvl="2"/>
            <a:r>
              <a:rPr lang="en-US" dirty="0" smtClean="0"/>
              <a:t>Not worry about </a:t>
            </a:r>
            <a:r>
              <a:rPr lang="en-US" i="1" dirty="0" smtClean="0"/>
              <a:t>how</a:t>
            </a:r>
            <a:r>
              <a:rPr lang="en-US" dirty="0" smtClean="0"/>
              <a:t> to efficiently execute the computation.</a:t>
            </a:r>
          </a:p>
          <a:p>
            <a:r>
              <a:rPr lang="en-US" dirty="0" smtClean="0"/>
              <a:t>Choosing the optimal plan for a query depends on</a:t>
            </a:r>
          </a:p>
          <a:p>
            <a:pPr lvl="1"/>
            <a:r>
              <a:rPr lang="en-US" dirty="0" smtClean="0"/>
              <a:t>Table sizes.</a:t>
            </a:r>
          </a:p>
          <a:p>
            <a:pPr lvl="1"/>
            <a:r>
              <a:rPr lang="en-US" dirty="0" smtClean="0"/>
              <a:t>Distribution of column values over ranges.</a:t>
            </a:r>
          </a:p>
          <a:p>
            <a:pPr lvl="1"/>
            <a:r>
              <a:rPr lang="en-US" dirty="0" smtClean="0"/>
              <a:t>Index selectivity.</a:t>
            </a:r>
          </a:p>
          <a:p>
            <a:pPr lvl="1"/>
            <a:r>
              <a:rPr lang="en-US" dirty="0"/>
              <a:t>e</a:t>
            </a:r>
            <a:r>
              <a:rPr lang="en-US" dirty="0" smtClean="0"/>
              <a:t>tc.</a:t>
            </a:r>
          </a:p>
          <a:p>
            <a:r>
              <a:rPr lang="en-US" dirty="0" smtClean="0"/>
              <a:t>We have just touched the surface but need to move on </a:t>
            </a:r>
            <a:r>
              <a:rPr lang="mr-IN" dirty="0" smtClean="0"/>
              <a:t>…</a:t>
            </a:r>
            <a:endParaRPr lang="en-US" dirty="0"/>
          </a:p>
        </p:txBody>
      </p:sp>
    </p:spTree>
    <p:extLst>
      <p:ext uri="{BB962C8B-B14F-4D97-AF65-F5344CB8AC3E}">
        <p14:creationId xmlns:p14="http://schemas.microsoft.com/office/powerpoint/2010/main" val="1278004156"/>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Transactions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extLst>
      <p:ext uri="{BB962C8B-B14F-4D97-AF65-F5344CB8AC3E}">
        <p14:creationId xmlns:p14="http://schemas.microsoft.com/office/powerpoint/2010/main" val="16436852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t>Core Transaction Concept is ACID </a:t>
            </a:r>
            <a:r>
              <a:rPr lang="en-US" altLang="en-US" dirty="0"/>
              <a:t>Properties</a:t>
            </a:r>
            <a:br>
              <a:rPr lang="en-US" altLang="en-US" dirty="0"/>
            </a:br>
            <a:r>
              <a:rPr lang="en-US" altLang="en-US" sz="2000" dirty="0">
                <a:solidFill>
                  <a:schemeClr val="tx1"/>
                </a:solidFill>
              </a:rPr>
              <a:t>(http://</a:t>
            </a:r>
            <a:r>
              <a:rPr lang="en-US" altLang="en-US" sz="2000" dirty="0" err="1" smtClean="0">
                <a:solidFill>
                  <a:schemeClr val="tx1"/>
                </a:solidFill>
              </a:rPr>
              <a:t>slideplayer.com</a:t>
            </a:r>
            <a:r>
              <a:rPr lang="en-US" altLang="en-US" sz="2000" dirty="0" smtClean="0">
                <a:solidFill>
                  <a:schemeClr val="tx1"/>
                </a:solidFill>
              </a:rPr>
              <a:t>/slide/9307681)</a:t>
            </a:r>
            <a:r>
              <a:rPr lang="en-US" altLang="en-US" sz="2000" dirty="0" smtClean="0"/>
              <a:t>/)</a:t>
            </a:r>
            <a:endParaRPr lang="en-US" altLang="en-US" dirty="0"/>
          </a:p>
        </p:txBody>
      </p:sp>
      <p:graphicFrame>
        <p:nvGraphicFramePr>
          <p:cNvPr id="4" name="Diagram 3"/>
          <p:cNvGraphicFramePr/>
          <p:nvPr>
            <p:extLst>
              <p:ext uri="{D42A27DB-BD31-4B8C-83A1-F6EECF244321}">
                <p14:modId xmlns:p14="http://schemas.microsoft.com/office/powerpoint/2010/main" val="243023081"/>
              </p:ext>
            </p:extLst>
          </p:nvPr>
        </p:nvGraphicFramePr>
        <p:xfrm>
          <a:off x="455502" y="814511"/>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178174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ACID Properties </a:t>
            </a:r>
            <a:r>
              <a:rPr lang="en-US" sz="1600" dirty="0" smtClean="0"/>
              <a:t>(</a:t>
            </a:r>
            <a:r>
              <a:rPr lang="en-US" sz="1600" dirty="0" err="1" smtClean="0"/>
              <a:t>httpwww.tutorialspoint.com</a:t>
            </a:r>
            <a:r>
              <a:rPr lang="en-US" sz="1600" dirty="0" smtClean="0"/>
              <a:t>/</a:t>
            </a:r>
            <a:r>
              <a:rPr lang="en-US" sz="1600" dirty="0" err="1" smtClean="0"/>
              <a:t>dbms</a:t>
            </a:r>
            <a:r>
              <a:rPr lang="en-US" sz="1600" dirty="0" smtClean="0"/>
              <a:t>/</a:t>
            </a:r>
            <a:r>
              <a:rPr lang="en-US" sz="1600" dirty="0" err="1" smtClean="0"/>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smtClean="0"/>
              <a:t>A </a:t>
            </a:r>
            <a:r>
              <a:rPr lang="en-US" sz="1400" i="1" dirty="0"/>
              <a:t>transaction</a:t>
            </a:r>
            <a:r>
              <a:rPr lang="en-US" sz="1400" dirty="0"/>
              <a:t> is a very small unit of a program and it may contain several </a:t>
            </a:r>
            <a:r>
              <a:rPr lang="en-US" sz="1400" dirty="0" smtClean="0"/>
              <a:t>low-level </a:t>
            </a:r>
            <a:r>
              <a:rPr lang="en-US" sz="1400" dirty="0"/>
              <a:t>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2122509420"/>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Schedule -- Lectures</a:t>
            </a:r>
            <a:endParaRPr lang="en-US" dirty="0"/>
          </a:p>
        </p:txBody>
      </p:sp>
      <p:sp>
        <p:nvSpPr>
          <p:cNvPr id="3" name="Content Placeholder 2"/>
          <p:cNvSpPr>
            <a:spLocks noGrp="1"/>
          </p:cNvSpPr>
          <p:nvPr>
            <p:ph sz="half" idx="1"/>
          </p:nvPr>
        </p:nvSpPr>
        <p:spPr>
          <a:xfrm>
            <a:off x="228600" y="514350"/>
            <a:ext cx="4267200" cy="4191000"/>
          </a:xfrm>
        </p:spPr>
        <p:txBody>
          <a:bodyPr>
            <a:normAutofit fontScale="85000" lnSpcReduction="20000"/>
          </a:bodyPr>
          <a:lstStyle/>
          <a:p>
            <a:pPr marL="0" indent="0">
              <a:lnSpc>
                <a:spcPct val="120000"/>
              </a:lnSpc>
              <a:spcBef>
                <a:spcPts val="0"/>
              </a:spcBef>
              <a:spcAft>
                <a:spcPts val="300"/>
              </a:spcAft>
              <a:buNone/>
            </a:pPr>
            <a:r>
              <a:rPr lang="en-US" b="1" dirty="0" smtClean="0"/>
              <a:t>Lectures</a:t>
            </a:r>
          </a:p>
          <a:p>
            <a:pPr>
              <a:lnSpc>
                <a:spcPct val="120000"/>
              </a:lnSpc>
              <a:spcBef>
                <a:spcPts val="0"/>
              </a:spcBef>
              <a:spcAft>
                <a:spcPts val="300"/>
              </a:spcAft>
            </a:pPr>
            <a:r>
              <a:rPr lang="en-US" dirty="0" smtClean="0"/>
              <a:t>09-Nov: </a:t>
            </a:r>
          </a:p>
          <a:p>
            <a:pPr lvl="1">
              <a:lnSpc>
                <a:spcPct val="120000"/>
              </a:lnSpc>
              <a:spcBef>
                <a:spcPts val="0"/>
              </a:spcBef>
              <a:spcAft>
                <a:spcPts val="300"/>
              </a:spcAft>
            </a:pPr>
            <a:r>
              <a:rPr lang="en-US" dirty="0" smtClean="0"/>
              <a:t>Complete query optimization</a:t>
            </a:r>
          </a:p>
          <a:p>
            <a:pPr lvl="1">
              <a:lnSpc>
                <a:spcPct val="120000"/>
              </a:lnSpc>
              <a:spcBef>
                <a:spcPts val="0"/>
              </a:spcBef>
              <a:spcAft>
                <a:spcPts val="300"/>
              </a:spcAft>
            </a:pPr>
            <a:r>
              <a:rPr lang="en-US" dirty="0" smtClean="0"/>
              <a:t>Transactions</a:t>
            </a:r>
          </a:p>
          <a:p>
            <a:pPr lvl="1">
              <a:lnSpc>
                <a:spcPct val="120000"/>
              </a:lnSpc>
              <a:spcBef>
                <a:spcPts val="0"/>
              </a:spcBef>
              <a:spcAft>
                <a:spcPts val="300"/>
              </a:spcAft>
            </a:pPr>
            <a:r>
              <a:rPr lang="en-US" dirty="0" smtClean="0"/>
              <a:t>Availability, Recovery</a:t>
            </a:r>
          </a:p>
          <a:p>
            <a:pPr>
              <a:lnSpc>
                <a:spcPct val="120000"/>
              </a:lnSpc>
              <a:spcBef>
                <a:spcPts val="0"/>
              </a:spcBef>
              <a:spcAft>
                <a:spcPts val="300"/>
              </a:spcAft>
            </a:pPr>
            <a:r>
              <a:rPr lang="en-US" dirty="0" smtClean="0"/>
              <a:t>16-Nov: NoSQL Databases</a:t>
            </a:r>
          </a:p>
          <a:p>
            <a:pPr lvl="1">
              <a:lnSpc>
                <a:spcPct val="120000"/>
              </a:lnSpc>
              <a:spcBef>
                <a:spcPts val="0"/>
              </a:spcBef>
              <a:spcAft>
                <a:spcPts val="300"/>
              </a:spcAft>
            </a:pPr>
            <a:r>
              <a:rPr lang="en-US" dirty="0" smtClean="0"/>
              <a:t>Neo4J </a:t>
            </a:r>
            <a:r>
              <a:rPr lang="mr-IN" dirty="0" smtClean="0"/>
              <a:t>–</a:t>
            </a:r>
            <a:r>
              <a:rPr lang="en-US" dirty="0" smtClean="0"/>
              <a:t> Graph database</a:t>
            </a:r>
          </a:p>
          <a:p>
            <a:pPr lvl="1">
              <a:lnSpc>
                <a:spcPct val="120000"/>
              </a:lnSpc>
              <a:spcBef>
                <a:spcPts val="0"/>
              </a:spcBef>
              <a:spcAft>
                <a:spcPts val="300"/>
              </a:spcAft>
            </a:pPr>
            <a:r>
              <a:rPr lang="en-US" dirty="0" err="1" smtClean="0"/>
              <a:t>Redis</a:t>
            </a:r>
            <a:r>
              <a:rPr lang="en-US" dirty="0" smtClean="0"/>
              <a:t> </a:t>
            </a:r>
            <a:r>
              <a:rPr lang="mr-IN" dirty="0" smtClean="0"/>
              <a:t>–</a:t>
            </a:r>
            <a:r>
              <a:rPr lang="en-US" dirty="0" smtClean="0"/>
              <a:t> Key/Value, data structure store</a:t>
            </a:r>
          </a:p>
          <a:p>
            <a:pPr lvl="1">
              <a:lnSpc>
                <a:spcPct val="120000"/>
              </a:lnSpc>
              <a:spcBef>
                <a:spcPts val="0"/>
              </a:spcBef>
              <a:spcAft>
                <a:spcPts val="300"/>
              </a:spcAft>
            </a:pPr>
            <a:r>
              <a:rPr lang="en-US" dirty="0" smtClean="0"/>
              <a:t>Amazon S3 </a:t>
            </a:r>
            <a:r>
              <a:rPr lang="mr-IN" dirty="0" smtClean="0"/>
              <a:t>–</a:t>
            </a:r>
            <a:r>
              <a:rPr lang="en-US" dirty="0" smtClean="0"/>
              <a:t> Blob storage</a:t>
            </a:r>
          </a:p>
          <a:p>
            <a:pPr lvl="1">
              <a:lnSpc>
                <a:spcPct val="120000"/>
              </a:lnSpc>
              <a:spcBef>
                <a:spcPts val="0"/>
              </a:spcBef>
              <a:spcAft>
                <a:spcPts val="300"/>
              </a:spcAft>
            </a:pPr>
            <a:r>
              <a:rPr lang="en-US" dirty="0" smtClean="0"/>
              <a:t>Amazon </a:t>
            </a:r>
            <a:r>
              <a:rPr lang="en-US" dirty="0" err="1" smtClean="0"/>
              <a:t>DynamoDB</a:t>
            </a:r>
            <a:r>
              <a:rPr lang="en-US" dirty="0" smtClean="0"/>
              <a:t> </a:t>
            </a:r>
            <a:r>
              <a:rPr lang="mr-IN" dirty="0" smtClean="0"/>
              <a:t>–</a:t>
            </a:r>
            <a:r>
              <a:rPr lang="en-US" dirty="0" smtClean="0"/>
              <a:t> Partitioned, JSON</a:t>
            </a:r>
          </a:p>
          <a:p>
            <a:pPr>
              <a:lnSpc>
                <a:spcPct val="120000"/>
              </a:lnSpc>
              <a:spcBef>
                <a:spcPts val="0"/>
              </a:spcBef>
              <a:spcAft>
                <a:spcPts val="300"/>
              </a:spcAft>
            </a:pPr>
            <a:r>
              <a:rPr lang="en-US" dirty="0" smtClean="0"/>
              <a:t>30-Nov: Big Data/Decision Support</a:t>
            </a:r>
          </a:p>
          <a:p>
            <a:pPr lvl="1">
              <a:lnSpc>
                <a:spcPct val="120000"/>
              </a:lnSpc>
              <a:spcBef>
                <a:spcPts val="0"/>
              </a:spcBef>
              <a:spcAft>
                <a:spcPts val="300"/>
              </a:spcAft>
            </a:pPr>
            <a:r>
              <a:rPr lang="en-US" dirty="0" smtClean="0"/>
              <a:t>Hadoop/</a:t>
            </a:r>
            <a:r>
              <a:rPr lang="en-US" dirty="0" err="1" smtClean="0"/>
              <a:t>Mapreduce</a:t>
            </a:r>
            <a:endParaRPr lang="en-US" dirty="0" smtClean="0"/>
          </a:p>
          <a:p>
            <a:pPr lvl="1">
              <a:lnSpc>
                <a:spcPct val="120000"/>
              </a:lnSpc>
              <a:spcBef>
                <a:spcPts val="0"/>
              </a:spcBef>
              <a:spcAft>
                <a:spcPts val="300"/>
              </a:spcAft>
            </a:pPr>
            <a:r>
              <a:rPr lang="en-US" dirty="0" smtClean="0"/>
              <a:t>OLAP, Pivot Tables</a:t>
            </a:r>
          </a:p>
          <a:p>
            <a:pPr lvl="1">
              <a:lnSpc>
                <a:spcPct val="120000"/>
              </a:lnSpc>
              <a:spcBef>
                <a:spcPts val="0"/>
              </a:spcBef>
              <a:spcAft>
                <a:spcPts val="300"/>
              </a:spcAft>
            </a:pPr>
            <a:r>
              <a:rPr lang="en-US" dirty="0" smtClean="0"/>
              <a:t>De-normalization</a:t>
            </a:r>
          </a:p>
          <a:p>
            <a:pPr lvl="1">
              <a:lnSpc>
                <a:spcPct val="120000"/>
              </a:lnSpc>
              <a:spcBef>
                <a:spcPts val="0"/>
              </a:spcBef>
              <a:spcAft>
                <a:spcPts val="300"/>
              </a:spcAft>
            </a:pPr>
            <a:r>
              <a:rPr lang="en-US" dirty="0" smtClean="0"/>
              <a:t>Machine Learning</a:t>
            </a:r>
          </a:p>
          <a:p>
            <a:pPr>
              <a:lnSpc>
                <a:spcPct val="120000"/>
              </a:lnSpc>
              <a:spcBef>
                <a:spcPts val="0"/>
              </a:spcBef>
              <a:spcAft>
                <a:spcPts val="300"/>
              </a:spcAft>
            </a:pPr>
            <a:r>
              <a:rPr lang="en-US" dirty="0" smtClean="0"/>
              <a:t>07-Dec: Overflow, Final exam discussion</a:t>
            </a:r>
            <a:endParaRPr lang="en-US" dirty="0"/>
          </a:p>
        </p:txBody>
      </p:sp>
      <p:sp>
        <p:nvSpPr>
          <p:cNvPr id="4" name="Content Placeholder 2"/>
          <p:cNvSpPr txBox="1">
            <a:spLocks/>
          </p:cNvSpPr>
          <p:nvPr/>
        </p:nvSpPr>
        <p:spPr>
          <a:xfrm>
            <a:off x="4648200" y="514350"/>
            <a:ext cx="4267200" cy="4114800"/>
          </a:xfrm>
          <a:prstGeom prst="rect">
            <a:avLst/>
          </a:prstGeom>
        </p:spPr>
        <p:txBody>
          <a:bodyPr lIns="0" tIns="0" rIns="0" bIns="0">
            <a:normAutofit lnSpcReduction="10000"/>
          </a:bodyPr>
          <a:lstStyle>
            <a:lvl1pPr marL="342900" indent="-342900" algn="l" defTabSz="457200" rtl="0" fontAlgn="base">
              <a:spcBef>
                <a:spcPts val="1200"/>
              </a:spcBef>
              <a:spcAft>
                <a:spcPts val="0"/>
              </a:spcAft>
              <a:buFont typeface="Arial" charset="0"/>
              <a:buChar char="•"/>
              <a:defRPr sz="1800" kern="1200">
                <a:solidFill>
                  <a:schemeClr val="tx1"/>
                </a:solidFill>
                <a:latin typeface="Century Schoolbook" charset="0"/>
                <a:ea typeface="Century Schoolbook" charset="0"/>
                <a:cs typeface="Century Schoolbook" charset="0"/>
              </a:defRPr>
            </a:lvl1pPr>
            <a:lvl2pPr marL="742950" indent="-285750" algn="l" defTabSz="457200" rtl="0" fontAlgn="base">
              <a:spcBef>
                <a:spcPts val="300"/>
              </a:spcBef>
              <a:spcAft>
                <a:spcPts val="0"/>
              </a:spcAft>
              <a:buFont typeface="Museo Sans For Dell" pitchFamily="2" charset="0"/>
              <a:buChar char="–"/>
              <a:defRPr sz="1600" kern="1200">
                <a:solidFill>
                  <a:schemeClr val="tx1"/>
                </a:solidFill>
                <a:latin typeface="Century Schoolbook" charset="0"/>
                <a:ea typeface="Century Schoolbook" charset="0"/>
                <a:cs typeface="Century Schoolbook" charset="0"/>
              </a:defRPr>
            </a:lvl2pPr>
            <a:lvl3pPr marL="1143000" indent="-228600" algn="l" defTabSz="457200" rtl="0" fontAlgn="base">
              <a:spcBef>
                <a:spcPts val="300"/>
              </a:spcBef>
              <a:spcAft>
                <a:spcPts val="0"/>
              </a:spcAft>
              <a:buFont typeface="Arial" charset="0"/>
              <a:buChar char="•"/>
              <a:defRPr sz="1400" kern="1200">
                <a:solidFill>
                  <a:schemeClr val="tx1"/>
                </a:solidFill>
                <a:latin typeface="Century Schoolbook" charset="0"/>
                <a:ea typeface="Century Schoolbook" charset="0"/>
                <a:cs typeface="Century Schoolbook" charset="0"/>
              </a:defRPr>
            </a:lvl3pPr>
            <a:lvl4pPr marL="1600200" indent="-228600" algn="l" defTabSz="457200" rtl="0" fontAlgn="base">
              <a:spcBef>
                <a:spcPts val="300"/>
              </a:spcBef>
              <a:spcAft>
                <a:spcPts val="0"/>
              </a:spcAft>
              <a:buFont typeface="Arial" charset="0"/>
              <a:buChar char="–"/>
              <a:defRPr sz="1200" kern="1200" baseline="0">
                <a:solidFill>
                  <a:schemeClr val="tx1"/>
                </a:solidFill>
                <a:latin typeface="Century Schoolbook" charset="0"/>
                <a:ea typeface="Century Schoolbook" charset="0"/>
                <a:cs typeface="Century Schoolbook" charset="0"/>
              </a:defRPr>
            </a:lvl4pPr>
            <a:lvl5pPr marL="2057400" indent="-228600" algn="l" defTabSz="457200" rtl="0" fontAlgn="base">
              <a:spcBef>
                <a:spcPts val="300"/>
              </a:spcBef>
              <a:spcAft>
                <a:spcPts val="0"/>
              </a:spcAft>
              <a:buClr>
                <a:schemeClr val="accent1"/>
              </a:buClr>
              <a:buFont typeface="Arial" charset="0"/>
              <a:buNone/>
              <a:defRPr sz="1100" kern="1200">
                <a:solidFill>
                  <a:schemeClr val="tx1"/>
                </a:solidFill>
                <a:latin typeface="Museo Sans For Dell" pitchFamily="2" charset="0"/>
                <a:ea typeface="ＭＳ Ｐゴシック"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20000"/>
              </a:lnSpc>
              <a:spcBef>
                <a:spcPts val="0"/>
              </a:spcBef>
              <a:spcAft>
                <a:spcPts val="200"/>
              </a:spcAft>
              <a:buFont typeface="Arial" charset="0"/>
              <a:buNone/>
            </a:pPr>
            <a:r>
              <a:rPr lang="en-US" b="1" dirty="0" smtClean="0"/>
              <a:t>Exams/Assignments</a:t>
            </a:r>
          </a:p>
          <a:p>
            <a:pPr>
              <a:lnSpc>
                <a:spcPct val="120000"/>
              </a:lnSpc>
              <a:spcBef>
                <a:spcPts val="0"/>
              </a:spcBef>
              <a:spcAft>
                <a:spcPts val="200"/>
              </a:spcAft>
            </a:pPr>
            <a:r>
              <a:rPr lang="en-US" dirty="0" smtClean="0"/>
              <a:t>HW3: </a:t>
            </a:r>
          </a:p>
          <a:p>
            <a:pPr lvl="1">
              <a:lnSpc>
                <a:spcPct val="120000"/>
              </a:lnSpc>
              <a:spcBef>
                <a:spcPts val="0"/>
              </a:spcBef>
              <a:spcAft>
                <a:spcPts val="200"/>
              </a:spcAft>
            </a:pPr>
            <a:r>
              <a:rPr lang="en-US" dirty="0" smtClean="0"/>
              <a:t>Published: 05-Nov</a:t>
            </a:r>
          </a:p>
          <a:p>
            <a:pPr lvl="1">
              <a:lnSpc>
                <a:spcPct val="120000"/>
              </a:lnSpc>
              <a:spcBef>
                <a:spcPts val="0"/>
              </a:spcBef>
              <a:spcAft>
                <a:spcPts val="200"/>
              </a:spcAft>
            </a:pPr>
            <a:r>
              <a:rPr lang="en-US" dirty="0" smtClean="0"/>
              <a:t>Due: 18-Nov</a:t>
            </a:r>
          </a:p>
          <a:p>
            <a:pPr>
              <a:lnSpc>
                <a:spcPct val="120000"/>
              </a:lnSpc>
              <a:spcBef>
                <a:spcPts val="0"/>
              </a:spcBef>
              <a:spcAft>
                <a:spcPts val="200"/>
              </a:spcAft>
            </a:pPr>
            <a:r>
              <a:rPr lang="en-US" dirty="0" smtClean="0"/>
              <a:t>HW4:</a:t>
            </a:r>
          </a:p>
          <a:p>
            <a:pPr lvl="1">
              <a:lnSpc>
                <a:spcPct val="120000"/>
              </a:lnSpc>
              <a:spcBef>
                <a:spcPts val="0"/>
              </a:spcBef>
              <a:spcAft>
                <a:spcPts val="200"/>
              </a:spcAft>
            </a:pPr>
            <a:r>
              <a:rPr lang="en-US" dirty="0" smtClean="0"/>
              <a:t>Publication: 16-Nov</a:t>
            </a:r>
          </a:p>
          <a:p>
            <a:pPr lvl="1">
              <a:lnSpc>
                <a:spcPct val="120000"/>
              </a:lnSpc>
              <a:spcBef>
                <a:spcPts val="0"/>
              </a:spcBef>
              <a:spcAft>
                <a:spcPts val="200"/>
              </a:spcAft>
            </a:pPr>
            <a:r>
              <a:rPr lang="en-US" dirty="0" smtClean="0"/>
              <a:t>Due: 30-Nov</a:t>
            </a:r>
          </a:p>
          <a:p>
            <a:pPr>
              <a:lnSpc>
                <a:spcPct val="120000"/>
              </a:lnSpc>
              <a:spcBef>
                <a:spcPts val="0"/>
              </a:spcBef>
              <a:spcAft>
                <a:spcPts val="200"/>
              </a:spcAft>
            </a:pPr>
            <a:r>
              <a:rPr lang="en-US" dirty="0" smtClean="0"/>
              <a:t>HW5:</a:t>
            </a:r>
          </a:p>
          <a:p>
            <a:pPr lvl="1">
              <a:lnSpc>
                <a:spcPct val="120000"/>
              </a:lnSpc>
              <a:spcBef>
                <a:spcPts val="0"/>
              </a:spcBef>
              <a:spcAft>
                <a:spcPts val="200"/>
              </a:spcAft>
            </a:pPr>
            <a:r>
              <a:rPr lang="en-US" dirty="0" smtClean="0"/>
              <a:t>Publication: 30-Nov</a:t>
            </a:r>
          </a:p>
          <a:p>
            <a:pPr lvl="1">
              <a:lnSpc>
                <a:spcPct val="120000"/>
              </a:lnSpc>
              <a:spcBef>
                <a:spcPts val="0"/>
              </a:spcBef>
              <a:spcAft>
                <a:spcPts val="200"/>
              </a:spcAft>
            </a:pPr>
            <a:r>
              <a:rPr lang="en-US" dirty="0" smtClean="0"/>
              <a:t>Due: 10-Dec</a:t>
            </a:r>
          </a:p>
          <a:p>
            <a:pPr>
              <a:lnSpc>
                <a:spcPct val="120000"/>
              </a:lnSpc>
              <a:spcBef>
                <a:spcPts val="0"/>
              </a:spcBef>
              <a:spcAft>
                <a:spcPts val="200"/>
              </a:spcAft>
            </a:pPr>
            <a:r>
              <a:rPr lang="en-US" dirty="0" smtClean="0"/>
              <a:t>Final Exam:</a:t>
            </a:r>
          </a:p>
          <a:p>
            <a:pPr lvl="1">
              <a:lnSpc>
                <a:spcPct val="120000"/>
              </a:lnSpc>
              <a:spcBef>
                <a:spcPts val="0"/>
              </a:spcBef>
              <a:spcAft>
                <a:spcPts val="200"/>
              </a:spcAft>
            </a:pPr>
            <a:r>
              <a:rPr lang="en-US" dirty="0" smtClean="0"/>
              <a:t>Publication: 07-Dec</a:t>
            </a:r>
          </a:p>
          <a:p>
            <a:pPr lvl="1">
              <a:lnSpc>
                <a:spcPct val="120000"/>
              </a:lnSpc>
              <a:spcBef>
                <a:spcPts val="0"/>
              </a:spcBef>
              <a:spcAft>
                <a:spcPts val="200"/>
              </a:spcAft>
            </a:pPr>
            <a:r>
              <a:rPr lang="en-US" dirty="0" smtClean="0"/>
              <a:t>Due: 16-Dec</a:t>
            </a:r>
          </a:p>
        </p:txBody>
      </p:sp>
    </p:spTree>
    <p:extLst>
      <p:ext uri="{BB962C8B-B14F-4D97-AF65-F5344CB8AC3E}">
        <p14:creationId xmlns:p14="http://schemas.microsoft.com/office/powerpoint/2010/main" val="1413566309"/>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Atomicity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60</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20547629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a:t>
            </a:r>
            <a:r>
              <a:rPr lang="en-US" dirty="0" smtClean="0"/>
              <a:t>entirely undone. (All writes happen or none of them happen)</a:t>
            </a:r>
          </a:p>
          <a:p>
            <a:pPr marL="0" indent="0">
              <a:buNone/>
            </a:pPr>
            <a:r>
              <a:rPr lang="en-US" dirty="0" smtClean="0"/>
              <a:t>OK. What does this mean? Consider some pseudo-code</a:t>
            </a:r>
          </a:p>
          <a:p>
            <a:pPr marL="0" indent="0">
              <a:buNone/>
            </a:pPr>
            <a:r>
              <a:rPr lang="en-US" dirty="0" err="1"/>
              <a:t>d</a:t>
            </a:r>
            <a:r>
              <a:rPr lang="en-US" dirty="0" err="1" smtClean="0"/>
              <a:t>ef</a:t>
            </a:r>
            <a:r>
              <a:rPr lang="en-US" dirty="0" smtClean="0"/>
              <a:t> transfer(</a:t>
            </a:r>
            <a:r>
              <a:rPr lang="en-US" dirty="0" err="1" smtClean="0"/>
              <a:t>source_acct_id</a:t>
            </a:r>
            <a:r>
              <a:rPr lang="en-US" dirty="0" smtClean="0"/>
              <a:t>, </a:t>
            </a:r>
            <a:r>
              <a:rPr lang="en-US" dirty="0" err="1" smtClean="0"/>
              <a:t>target_acct_id</a:t>
            </a:r>
            <a:r>
              <a:rPr lang="en-US" dirty="0" smtClean="0"/>
              <a:t>, amount)</a:t>
            </a:r>
          </a:p>
          <a:p>
            <a:pPr marL="688975" lvl="1" indent="-342900">
              <a:buFont typeface="+mj-lt"/>
              <a:buAutoNum type="arabicPeriod"/>
            </a:pPr>
            <a:r>
              <a:rPr lang="en-US" dirty="0" smtClean="0"/>
              <a:t>Check that </a:t>
            </a:r>
            <a:r>
              <a:rPr lang="en-US" dirty="0"/>
              <a:t>b</a:t>
            </a:r>
            <a:r>
              <a:rPr lang="en-US" dirty="0" smtClean="0"/>
              <a:t>oth accounts exist.</a:t>
            </a:r>
          </a:p>
          <a:p>
            <a:pPr marL="688975" lvl="1" indent="-342900">
              <a:buFont typeface="+mj-lt"/>
              <a:buAutoNum type="arabicPeriod"/>
            </a:pPr>
            <a:r>
              <a:rPr lang="en-US" dirty="0" smtClean="0"/>
              <a:t>IF </a:t>
            </a:r>
            <a:r>
              <a:rPr lang="en-US" i="1" dirty="0" err="1" smtClean="0"/>
              <a:t>is_checking_account</a:t>
            </a:r>
            <a:r>
              <a:rPr lang="en-US" i="1" dirty="0" smtClean="0"/>
              <a:t>(</a:t>
            </a:r>
            <a:r>
              <a:rPr lang="en-US" i="1" dirty="0" err="1" smtClean="0"/>
              <a:t>source_acct_id</a:t>
            </a:r>
            <a:r>
              <a:rPr lang="en-US" i="1" dirty="0" smtClean="0"/>
              <a:t>)</a:t>
            </a:r>
          </a:p>
          <a:p>
            <a:pPr marL="1023938" lvl="2" indent="-342900">
              <a:buFont typeface="+mj-lt"/>
              <a:buAutoNum type="arabicPeriod"/>
            </a:pPr>
            <a:r>
              <a:rPr lang="en-US" dirty="0" smtClean="0"/>
              <a:t>Check that (</a:t>
            </a:r>
            <a:r>
              <a:rPr lang="en-US" dirty="0" err="1" smtClean="0"/>
              <a:t>source_acct</a:t>
            </a:r>
            <a:r>
              <a:rPr lang="en-US" dirty="0" err="1"/>
              <a:t>.</a:t>
            </a:r>
            <a:r>
              <a:rPr lang="en-US" dirty="0" err="1" smtClean="0"/>
              <a:t>balance</a:t>
            </a:r>
            <a:r>
              <a:rPr lang="en-US" dirty="0" smtClean="0"/>
              <a:t>-amount) &gt; </a:t>
            </a:r>
            <a:r>
              <a:rPr lang="en-US" dirty="0" err="1" smtClean="0"/>
              <a:t>source_account.overdraft_limit</a:t>
            </a:r>
            <a:endParaRPr lang="en-US" dirty="0" smtClean="0"/>
          </a:p>
          <a:p>
            <a:pPr marL="688975" lvl="1" indent="-342900">
              <a:buFont typeface="+mj-lt"/>
              <a:buAutoNum type="arabicPeriod"/>
            </a:pPr>
            <a:r>
              <a:rPr lang="en-US" dirty="0" smtClean="0"/>
              <a:t>ELSE</a:t>
            </a:r>
          </a:p>
          <a:p>
            <a:pPr marL="1023938" lvl="2" indent="-342900">
              <a:buFont typeface="+mj-lt"/>
              <a:buAutoNum type="arabicPeriod"/>
            </a:pPr>
            <a:r>
              <a:rPr lang="en-US" dirty="0" smtClean="0"/>
              <a:t>Check that (</a:t>
            </a:r>
            <a:r>
              <a:rPr lang="en-US" dirty="0" err="1" smtClean="0"/>
              <a:t>source_count.balance</a:t>
            </a:r>
            <a:r>
              <a:rPr lang="en-US" dirty="0" smtClean="0"/>
              <a:t>-amount) &gt;</a:t>
            </a:r>
            <a:r>
              <a:rPr lang="en-US" dirty="0" err="1" smtClean="0"/>
              <a:t>source_account.minimum_balance</a:t>
            </a:r>
            <a:endParaRPr lang="en-US" dirty="0" smtClean="0"/>
          </a:p>
          <a:p>
            <a:pPr marL="688975" lvl="1" indent="-342900">
              <a:buFont typeface="+mj-lt"/>
              <a:buAutoNum type="arabicPeriod"/>
            </a:pPr>
            <a:r>
              <a:rPr lang="en-US" dirty="0" smtClean="0"/>
              <a:t>Update source account</a:t>
            </a:r>
          </a:p>
          <a:p>
            <a:pPr marL="688975" lvl="1" indent="-342900">
              <a:buFont typeface="+mj-lt"/>
              <a:buAutoNum type="arabicPeriod"/>
            </a:pPr>
            <a:r>
              <a:rPr lang="en-US" dirty="0" smtClean="0"/>
              <a:t>Update target account.</a:t>
            </a:r>
          </a:p>
          <a:p>
            <a:pPr marL="688975" lvl="1" indent="-342900">
              <a:buFont typeface="+mj-lt"/>
              <a:buAutoNum type="arabicPeriod"/>
            </a:pPr>
            <a:r>
              <a:rPr lang="en-US" dirty="0" smtClean="0"/>
              <a:t>INSERT a record into transfer tracking table.</a:t>
            </a:r>
            <a:endParaRPr lang="en-US" dirty="0"/>
          </a:p>
        </p:txBody>
      </p:sp>
    </p:spTree>
    <p:extLst>
      <p:ext uri="{BB962C8B-B14F-4D97-AF65-F5344CB8AC3E}">
        <p14:creationId xmlns:p14="http://schemas.microsoft.com/office/powerpoint/2010/main" val="1610772796"/>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a:t>
            </a:r>
            <a:r>
              <a:rPr lang="en-US" dirty="0" smtClean="0"/>
              <a:t>entirely undone. (All writes happen or none of them happen)</a:t>
            </a:r>
          </a:p>
          <a:p>
            <a:pPr marL="0" indent="0">
              <a:buNone/>
            </a:pPr>
            <a:r>
              <a:rPr lang="en-US" dirty="0" smtClean="0"/>
              <a:t>OK. What does this mean? Consider some pseudo-code</a:t>
            </a:r>
          </a:p>
          <a:p>
            <a:pPr marL="0" indent="0">
              <a:buNone/>
            </a:pPr>
            <a:r>
              <a:rPr lang="en-US" dirty="0" err="1"/>
              <a:t>d</a:t>
            </a:r>
            <a:r>
              <a:rPr lang="en-US" dirty="0" err="1" smtClean="0"/>
              <a:t>ef</a:t>
            </a:r>
            <a:r>
              <a:rPr lang="en-US" dirty="0" smtClean="0"/>
              <a:t> transfer(</a:t>
            </a:r>
            <a:r>
              <a:rPr lang="en-US" dirty="0" err="1" smtClean="0"/>
              <a:t>source_acct_id</a:t>
            </a:r>
            <a:r>
              <a:rPr lang="en-US" dirty="0" smtClean="0"/>
              <a:t>, </a:t>
            </a:r>
            <a:r>
              <a:rPr lang="en-US" dirty="0" err="1" smtClean="0"/>
              <a:t>target_acct_id</a:t>
            </a:r>
            <a:r>
              <a:rPr lang="en-US" dirty="0" smtClean="0"/>
              <a:t>, amount)</a:t>
            </a:r>
          </a:p>
          <a:p>
            <a:pPr marL="688975" lvl="1" indent="-342900">
              <a:buFont typeface="+mj-lt"/>
              <a:buAutoNum type="arabicPeriod"/>
            </a:pPr>
            <a:r>
              <a:rPr lang="en-US" dirty="0" smtClean="0"/>
              <a:t>Check that </a:t>
            </a:r>
            <a:r>
              <a:rPr lang="en-US" dirty="0"/>
              <a:t>b</a:t>
            </a:r>
            <a:r>
              <a:rPr lang="en-US" dirty="0" smtClean="0"/>
              <a:t>oth accounts exist.</a:t>
            </a:r>
          </a:p>
          <a:p>
            <a:pPr marL="688975" lvl="1" indent="-342900">
              <a:buFont typeface="+mj-lt"/>
              <a:buAutoNum type="arabicPeriod"/>
            </a:pPr>
            <a:r>
              <a:rPr lang="en-US" dirty="0" smtClean="0"/>
              <a:t>IF </a:t>
            </a:r>
            <a:r>
              <a:rPr lang="en-US" i="1" dirty="0" err="1" smtClean="0"/>
              <a:t>is_checking_account</a:t>
            </a:r>
            <a:r>
              <a:rPr lang="en-US" i="1" dirty="0" smtClean="0"/>
              <a:t>(</a:t>
            </a:r>
            <a:r>
              <a:rPr lang="en-US" i="1" dirty="0" err="1" smtClean="0"/>
              <a:t>source_acct_id</a:t>
            </a:r>
            <a:r>
              <a:rPr lang="en-US" i="1" dirty="0" smtClean="0"/>
              <a:t>)</a:t>
            </a:r>
          </a:p>
          <a:p>
            <a:pPr marL="1023938" lvl="2" indent="-342900">
              <a:buFont typeface="+mj-lt"/>
              <a:buAutoNum type="arabicPeriod"/>
            </a:pPr>
            <a:r>
              <a:rPr lang="en-US" dirty="0" smtClean="0"/>
              <a:t>Check that (</a:t>
            </a:r>
            <a:r>
              <a:rPr lang="en-US" dirty="0" err="1" smtClean="0"/>
              <a:t>source_acct</a:t>
            </a:r>
            <a:r>
              <a:rPr lang="en-US" dirty="0" err="1"/>
              <a:t>.</a:t>
            </a:r>
            <a:r>
              <a:rPr lang="en-US" dirty="0" err="1" smtClean="0"/>
              <a:t>balance</a:t>
            </a:r>
            <a:r>
              <a:rPr lang="en-US" dirty="0" smtClean="0"/>
              <a:t>-amount) &gt; </a:t>
            </a:r>
            <a:r>
              <a:rPr lang="en-US" dirty="0" err="1" smtClean="0"/>
              <a:t>source_account.overdraft_limit</a:t>
            </a:r>
            <a:endParaRPr lang="en-US" dirty="0" smtClean="0"/>
          </a:p>
          <a:p>
            <a:pPr marL="688975" lvl="1" indent="-342900">
              <a:buFont typeface="+mj-lt"/>
              <a:buAutoNum type="arabicPeriod"/>
            </a:pPr>
            <a:r>
              <a:rPr lang="en-US" dirty="0" smtClean="0"/>
              <a:t>ELSE</a:t>
            </a:r>
          </a:p>
          <a:p>
            <a:pPr marL="1023938" lvl="2" indent="-342900">
              <a:buFont typeface="+mj-lt"/>
              <a:buAutoNum type="arabicPeriod"/>
            </a:pPr>
            <a:r>
              <a:rPr lang="en-US" dirty="0" smtClean="0"/>
              <a:t>Check that (</a:t>
            </a:r>
            <a:r>
              <a:rPr lang="en-US" dirty="0" err="1" smtClean="0"/>
              <a:t>source_count.balance</a:t>
            </a:r>
            <a:r>
              <a:rPr lang="en-US" dirty="0" smtClean="0"/>
              <a:t>-amount) &gt;</a:t>
            </a:r>
            <a:r>
              <a:rPr lang="en-US" dirty="0" err="1" smtClean="0"/>
              <a:t>source_account.minimum_balance</a:t>
            </a:r>
            <a:endParaRPr lang="en-US" dirty="0" smtClean="0"/>
          </a:p>
          <a:p>
            <a:pPr marL="688975" lvl="1" indent="-342900">
              <a:buFont typeface="+mj-lt"/>
              <a:buAutoNum type="arabicPeriod"/>
            </a:pPr>
            <a:r>
              <a:rPr lang="en-US" dirty="0" smtClean="0"/>
              <a:t>Update source account</a:t>
            </a:r>
          </a:p>
          <a:p>
            <a:pPr marL="688975" lvl="1" indent="-342900">
              <a:buFont typeface="+mj-lt"/>
              <a:buAutoNum type="arabicPeriod"/>
            </a:pPr>
            <a:r>
              <a:rPr lang="en-US" dirty="0" smtClean="0"/>
              <a:t>Update target account.</a:t>
            </a:r>
          </a:p>
          <a:p>
            <a:pPr marL="688975" lvl="1" indent="-342900">
              <a:buFont typeface="+mj-lt"/>
              <a:buAutoNum type="arabicPeriod"/>
            </a:pPr>
            <a:r>
              <a:rPr lang="en-US" dirty="0" smtClean="0"/>
              <a:t>INSERT a record into transfer tracking table.</a:t>
            </a:r>
            <a:endParaRPr lang="en-US" dirty="0"/>
          </a:p>
        </p:txBody>
      </p:sp>
      <p:sp>
        <p:nvSpPr>
          <p:cNvPr id="2" name="Title 1"/>
          <p:cNvSpPr>
            <a:spLocks noGrp="1"/>
          </p:cNvSpPr>
          <p:nvPr>
            <p:ph type="title"/>
          </p:nvPr>
        </p:nvSpPr>
        <p:spPr/>
        <p:txBody>
          <a:bodyPr/>
          <a:lstStyle/>
          <a:p>
            <a:r>
              <a:rPr lang="en-US" dirty="0" smtClean="0"/>
              <a:t>Atomicity</a:t>
            </a:r>
            <a:endParaRPr lang="en-US" dirty="0"/>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smtClean="0">
                <a:latin typeface="+mn-lt"/>
              </a:rPr>
              <a:t>Computer</a:t>
            </a:r>
            <a:br>
              <a:rPr lang="en-US" sz="2000" smtClean="0">
                <a:latin typeface="+mn-lt"/>
              </a:rPr>
            </a:br>
            <a:r>
              <a:rPr lang="en-US" sz="2000" smtClean="0">
                <a:latin typeface="+mn-lt"/>
              </a:rPr>
              <a:t>or</a:t>
            </a:r>
            <a:br>
              <a:rPr lang="en-US" sz="2000" smtClean="0">
                <a:latin typeface="+mn-lt"/>
              </a:rPr>
            </a:br>
            <a:r>
              <a:rPr lang="en-US" sz="2000" smtClean="0">
                <a:latin typeface="+mn-lt"/>
              </a:rPr>
              <a:t>DB Server fails.</a:t>
            </a:r>
            <a:endParaRPr lang="en-US" sz="2000" dirty="0" err="1" smtClean="0">
              <a:latin typeface="+mn-lt"/>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28290"/>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smtClean="0"/>
              <a:t>Transaction programs and databases are fast (milliseconds).</a:t>
            </a:r>
            <a:br>
              <a:rPr lang="en-US" dirty="0" smtClean="0"/>
            </a:br>
            <a:r>
              <a:rPr lang="en-US" dirty="0" smtClean="0"/>
              <a:t>What are the chances of the failure occurring in the wrong spot?</a:t>
            </a:r>
          </a:p>
          <a:p>
            <a:r>
              <a:rPr lang="en-US" dirty="0" smtClean="0"/>
              <a:t>Well, that doesn’t really matter. If it happens,</a:t>
            </a:r>
          </a:p>
          <a:p>
            <a:pPr lvl="1"/>
            <a:r>
              <a:rPr lang="en-US" dirty="0" smtClean="0"/>
              <a:t>Someone lost money and</a:t>
            </a:r>
          </a:p>
          <a:p>
            <a:pPr lvl="1"/>
            <a:r>
              <a:rPr lang="en-US" dirty="0" smtClean="0"/>
              <a:t>There is no record off it. Someone is going to very upset.</a:t>
            </a:r>
          </a:p>
          <a:p>
            <a:r>
              <a:rPr lang="en-US" dirty="0" smtClean="0"/>
              <a:t>Even a small server can have thousands of concurrent transactions </a:t>
            </a:r>
            <a:r>
              <a:rPr lang="en-US" dirty="0" smtClean="0">
                <a:sym typeface="Wingdings"/>
              </a:rPr>
              <a:t></a:t>
            </a:r>
          </a:p>
          <a:p>
            <a:pPr lvl="1"/>
            <a:r>
              <a:rPr lang="en-US" dirty="0" smtClean="0">
                <a:sym typeface="Wingdings"/>
              </a:rPr>
              <a:t>There will be corruptions because some transaction will be in the</a:t>
            </a:r>
            <a:br>
              <a:rPr lang="en-US" dirty="0" smtClean="0">
                <a:sym typeface="Wingdings"/>
              </a:rPr>
            </a:br>
            <a:r>
              <a:rPr lang="en-US" dirty="0" smtClean="0">
                <a:sym typeface="Wingdings"/>
              </a:rPr>
              <a:t>wrong place at the wrong time.</a:t>
            </a:r>
          </a:p>
          <a:p>
            <a:pPr lvl="1"/>
            <a:r>
              <a:rPr lang="en-US" dirty="0" smtClean="0">
                <a:sym typeface="Wingdings"/>
              </a:rPr>
              <a:t>Unless we do something in the DBMS</a:t>
            </a:r>
          </a:p>
          <a:p>
            <a:pPr lvl="1"/>
            <a:r>
              <a:rPr lang="en-US" dirty="0" smtClean="0">
                <a:sym typeface="Wingdings"/>
              </a:rPr>
              <a:t>Because HW and software inevitably fail</a:t>
            </a:r>
          </a:p>
          <a:p>
            <a:pPr lvl="1"/>
            <a:r>
              <a:rPr lang="en-US" dirty="0" smtClean="0">
                <a:sym typeface="Wingdings"/>
              </a:rPr>
              <a:t>And sadly, SW is especially prone to failure when under load</a:t>
            </a:r>
            <a:endParaRPr lang="en-US" dirty="0" smtClean="0"/>
          </a:p>
        </p:txBody>
      </p:sp>
    </p:spTree>
    <p:extLst>
      <p:ext uri="{BB962C8B-B14F-4D97-AF65-F5344CB8AC3E}">
        <p14:creationId xmlns:p14="http://schemas.microsoft.com/office/powerpoint/2010/main" val="661299751"/>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sz="half" idx="1"/>
          </p:nvPr>
        </p:nvSpPr>
        <p:spPr/>
        <p:txBody>
          <a:bodyPr/>
          <a:lstStyle/>
          <a:p>
            <a:r>
              <a:rPr lang="en-US" dirty="0" smtClean="0"/>
              <a:t>OK. That stored procedure runs in milliseconds.</a:t>
            </a:r>
            <a:br>
              <a:rPr lang="en-US" dirty="0" smtClean="0"/>
            </a:br>
            <a:r>
              <a:rPr lang="en-US" dirty="0" smtClean="0"/>
              <a:t>What are the chances of the failure occurring there?</a:t>
            </a:r>
          </a:p>
          <a:p>
            <a:r>
              <a:rPr lang="en-US" dirty="0" smtClean="0"/>
              <a:t>Well, that doesn’t really matter. If it happens,</a:t>
            </a:r>
          </a:p>
          <a:p>
            <a:pPr lvl="1"/>
            <a:r>
              <a:rPr lang="en-US" dirty="0" smtClean="0"/>
              <a:t>Someone lost money and</a:t>
            </a:r>
          </a:p>
          <a:p>
            <a:pPr lvl="1"/>
            <a:r>
              <a:rPr lang="en-US" dirty="0" smtClean="0"/>
              <a:t>There is no record off it. Someone is going to very upset.</a:t>
            </a:r>
          </a:p>
          <a:p>
            <a:r>
              <a:rPr lang="en-US" dirty="0" smtClean="0"/>
              <a:t>Even a small server can have thousands of concurrent transactions </a:t>
            </a:r>
            <a:r>
              <a:rPr lang="en-US" dirty="0" smtClean="0">
                <a:sym typeface="Wingdings"/>
              </a:rPr>
              <a:t></a:t>
            </a:r>
          </a:p>
          <a:p>
            <a:pPr lvl="1"/>
            <a:r>
              <a:rPr lang="en-US" dirty="0" smtClean="0">
                <a:sym typeface="Wingdings"/>
              </a:rPr>
              <a:t>There will be corruptions because some transaction will be in the</a:t>
            </a:r>
            <a:br>
              <a:rPr lang="en-US" dirty="0" smtClean="0">
                <a:sym typeface="Wingdings"/>
              </a:rPr>
            </a:br>
            <a:r>
              <a:rPr lang="en-US" dirty="0" smtClean="0">
                <a:sym typeface="Wingdings"/>
              </a:rPr>
              <a:t>wrong place at the wrong time.</a:t>
            </a:r>
          </a:p>
          <a:p>
            <a:pPr lvl="1"/>
            <a:r>
              <a:rPr lang="en-US" dirty="0" smtClean="0">
                <a:sym typeface="Wingdings"/>
              </a:rPr>
              <a:t>Unless we do something in the DBMS</a:t>
            </a:r>
          </a:p>
          <a:p>
            <a:pPr lvl="1"/>
            <a:r>
              <a:rPr lang="en-US" dirty="0" smtClean="0">
                <a:sym typeface="Wingdings"/>
              </a:rPr>
              <a:t>Because HW and software inevitably fail</a:t>
            </a:r>
          </a:p>
          <a:p>
            <a:pPr lvl="1"/>
            <a:r>
              <a:rPr lang="en-US" dirty="0" smtClean="0">
                <a:sym typeface="Wingdings"/>
              </a:rPr>
              <a:t>And sadly, SW is especially prone to failure when under load</a:t>
            </a:r>
            <a:endParaRPr lang="en-US" dirty="0" smtClean="0"/>
          </a:p>
        </p:txBody>
      </p:sp>
    </p:spTree>
    <p:extLst>
      <p:ext uri="{BB962C8B-B14F-4D97-AF65-F5344CB8AC3E}">
        <p14:creationId xmlns:p14="http://schemas.microsoft.com/office/powerpoint/2010/main" val="1934901397"/>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Approach</a:t>
            </a:r>
            <a:endParaRPr lang="en-US" dirty="0"/>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indent="-457200">
              <a:lnSpc>
                <a:spcPct val="90000"/>
              </a:lnSpc>
              <a:spcBef>
                <a:spcPts val="600"/>
              </a:spcBef>
              <a:spcAft>
                <a:spcPts val="0"/>
              </a:spcAft>
              <a:buClr>
                <a:schemeClr val="bg1"/>
              </a:buClr>
              <a:buFont typeface="+mj-lt"/>
              <a:buAutoNum type="arabicPeriod"/>
            </a:pPr>
            <a:r>
              <a:rPr lang="en-US" sz="2000" dirty="0" smtClean="0">
                <a:latin typeface="+mn-lt"/>
              </a:rPr>
              <a:t>Begin</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A</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B</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FF0000"/>
                </a:solidFill>
                <a:latin typeface="+mn-lt"/>
              </a:rPr>
              <a:t>Update C</a:t>
            </a:r>
          </a:p>
          <a:p>
            <a:pPr marL="457200" indent="-457200">
              <a:lnSpc>
                <a:spcPct val="90000"/>
              </a:lnSpc>
              <a:spcBef>
                <a:spcPts val="600"/>
              </a:spcBef>
              <a:spcAft>
                <a:spcPts val="0"/>
              </a:spcAft>
              <a:buClr>
                <a:schemeClr val="bg1"/>
              </a:buClr>
              <a:buFont typeface="+mj-lt"/>
              <a:buAutoNum type="arabicPeriod"/>
            </a:pPr>
            <a:r>
              <a:rPr lang="en-US" sz="2000" dirty="0" smtClean="0">
                <a:latin typeface="+mn-lt"/>
              </a:rPr>
              <a:t>Commit (REQ)</a:t>
            </a:r>
          </a:p>
          <a:p>
            <a:pPr marL="457200" indent="-457200">
              <a:lnSpc>
                <a:spcPct val="90000"/>
              </a:lnSpc>
              <a:spcBef>
                <a:spcPts val="600"/>
              </a:spcBef>
              <a:spcAft>
                <a:spcPts val="0"/>
              </a:spcAft>
              <a:buClr>
                <a:schemeClr val="bg1"/>
              </a:buClr>
              <a:buFont typeface="+mj-lt"/>
              <a:buAutoNum type="arabicPeriod"/>
            </a:pPr>
            <a:r>
              <a:rPr lang="en-US" sz="2000" dirty="0" smtClean="0">
                <a:solidFill>
                  <a:srgbClr val="0070C0"/>
                </a:solidFill>
                <a:latin typeface="+mn-lt"/>
              </a:rPr>
              <a:t>Force to disk</a:t>
            </a:r>
          </a:p>
          <a:p>
            <a:pPr marL="457200" indent="-457200">
              <a:lnSpc>
                <a:spcPct val="90000"/>
              </a:lnSpc>
              <a:spcBef>
                <a:spcPts val="600"/>
              </a:spcBef>
              <a:spcAft>
                <a:spcPts val="0"/>
              </a:spcAft>
              <a:buClr>
                <a:schemeClr val="bg1"/>
              </a:buClr>
              <a:buFont typeface="+mj-lt"/>
              <a:buAutoNum type="arabicPeriod"/>
            </a:pPr>
            <a:r>
              <a:rPr lang="en-US" sz="2000" dirty="0" smtClean="0">
                <a:latin typeface="+mn-lt"/>
              </a:rPr>
              <a:t>Commit (RSP)</a:t>
            </a:r>
          </a:p>
          <a:p>
            <a:pPr marL="457200" indent="-457200">
              <a:lnSpc>
                <a:spcPct val="90000"/>
              </a:lnSpc>
              <a:spcBef>
                <a:spcPts val="600"/>
              </a:spcBef>
              <a:spcAft>
                <a:spcPts val="0"/>
              </a:spcAft>
              <a:buClr>
                <a:schemeClr val="bg1"/>
              </a:buClr>
              <a:buAutoNum type="arabicParenBoth"/>
            </a:pPr>
            <a:endParaRPr lang="en-US" sz="2000" dirty="0" err="1" smtClean="0">
              <a:latin typeface="+mn-lt"/>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912858"/>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Approach</a:t>
            </a:r>
            <a:endParaRPr lang="en-US" dirty="0"/>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smtClean="0"/>
              <a:t>There are several problems with the simplistic approach.</a:t>
            </a:r>
            <a:br>
              <a:rPr lang="en-US" sz="2400" dirty="0" smtClean="0"/>
            </a:br>
            <a:endParaRPr lang="en-US" sz="2400" dirty="0" smtClean="0"/>
          </a:p>
          <a:p>
            <a:pPr marL="342900" indent="-342900">
              <a:lnSpc>
                <a:spcPct val="120000"/>
              </a:lnSpc>
              <a:spcBef>
                <a:spcPts val="0"/>
              </a:spcBef>
              <a:spcAft>
                <a:spcPts val="200"/>
              </a:spcAft>
              <a:buFont typeface="+mj-lt"/>
              <a:buAutoNum type="arabicPeriod"/>
            </a:pPr>
            <a:r>
              <a:rPr lang="en-US" dirty="0" smtClean="0"/>
              <a:t>The approach does not solve the problem</a:t>
            </a:r>
          </a:p>
          <a:p>
            <a:pPr marL="688975" lvl="1" indent="-342900">
              <a:lnSpc>
                <a:spcPct val="120000"/>
              </a:lnSpc>
              <a:spcBef>
                <a:spcPts val="0"/>
              </a:spcBef>
              <a:spcAft>
                <a:spcPts val="200"/>
              </a:spcAft>
              <a:buFont typeface="+mj-lt"/>
              <a:buAutoNum type="arabicPeriod"/>
            </a:pPr>
            <a:r>
              <a:rPr lang="en-US" dirty="0" smtClean="0"/>
              <a:t>Some write might succeed.</a:t>
            </a:r>
          </a:p>
          <a:p>
            <a:pPr marL="688975" lvl="1" indent="-342900">
              <a:lnSpc>
                <a:spcPct val="120000"/>
              </a:lnSpc>
              <a:spcBef>
                <a:spcPts val="0"/>
              </a:spcBef>
              <a:spcAft>
                <a:spcPts val="200"/>
              </a:spcAft>
              <a:buFont typeface="+mj-lt"/>
              <a:buAutoNum type="arabicPeriod"/>
            </a:pPr>
            <a:r>
              <a:rPr lang="en-US" dirty="0" smtClean="0"/>
              <a:t>Some might be interrupted by the failure, or require retry.</a:t>
            </a:r>
          </a:p>
          <a:p>
            <a:pPr marL="342900" indent="-342900">
              <a:lnSpc>
                <a:spcPct val="120000"/>
              </a:lnSpc>
              <a:spcBef>
                <a:spcPts val="0"/>
              </a:spcBef>
              <a:spcAft>
                <a:spcPts val="200"/>
              </a:spcAft>
              <a:buFont typeface="+mj-lt"/>
              <a:buAutoNum type="arabicPeriod"/>
            </a:pPr>
            <a:r>
              <a:rPr lang="en-US" dirty="0" smtClean="0"/>
              <a:t>Writes may be random and scattered. N updates might</a:t>
            </a:r>
          </a:p>
          <a:p>
            <a:pPr marL="688975" lvl="1" indent="-342900">
              <a:lnSpc>
                <a:spcPct val="120000"/>
              </a:lnSpc>
              <a:spcBef>
                <a:spcPts val="0"/>
              </a:spcBef>
              <a:spcAft>
                <a:spcPts val="200"/>
              </a:spcAft>
              <a:buFont typeface="+mj-lt"/>
              <a:buAutoNum type="arabicPeriod"/>
            </a:pPr>
            <a:r>
              <a:rPr lang="en-US" dirty="0" smtClean="0"/>
              <a:t>Change a few bytes in N data frames</a:t>
            </a:r>
          </a:p>
          <a:p>
            <a:pPr marL="688975" lvl="1" indent="-342900">
              <a:lnSpc>
                <a:spcPct val="120000"/>
              </a:lnSpc>
              <a:spcBef>
                <a:spcPts val="0"/>
              </a:spcBef>
              <a:spcAft>
                <a:spcPts val="200"/>
              </a:spcAft>
              <a:buFont typeface="+mj-lt"/>
              <a:buAutoNum type="arabicPeriod"/>
            </a:pPr>
            <a:r>
              <a:rPr lang="en-US" dirty="0" smtClean="0"/>
              <a:t>A few bytes in M index frames</a:t>
            </a:r>
          </a:p>
          <a:p>
            <a:pPr marL="346075" lvl="1" indent="0">
              <a:lnSpc>
                <a:spcPct val="120000"/>
              </a:lnSpc>
              <a:spcBef>
                <a:spcPts val="0"/>
              </a:spcBef>
              <a:spcAft>
                <a:spcPts val="200"/>
              </a:spcAft>
              <a:buNone/>
            </a:pPr>
            <a:r>
              <a:rPr lang="en-US" dirty="0" smtClean="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smtClean="0"/>
              <a:t>Written frames must be held in memory.</a:t>
            </a:r>
          </a:p>
          <a:p>
            <a:pPr marL="688975" lvl="1" indent="-342900">
              <a:lnSpc>
                <a:spcPct val="120000"/>
              </a:lnSpc>
              <a:spcBef>
                <a:spcPts val="0"/>
              </a:spcBef>
              <a:spcAft>
                <a:spcPts val="200"/>
              </a:spcAft>
              <a:buFont typeface="+mj-lt"/>
              <a:buAutoNum type="arabicPeriod"/>
            </a:pPr>
            <a:r>
              <a:rPr lang="en-US" dirty="0" smtClean="0"/>
              <a:t>Lots of transactions</a:t>
            </a:r>
          </a:p>
          <a:p>
            <a:pPr marL="688975" lvl="1" indent="-342900">
              <a:lnSpc>
                <a:spcPct val="120000"/>
              </a:lnSpc>
              <a:spcBef>
                <a:spcPts val="0"/>
              </a:spcBef>
              <a:spcAft>
                <a:spcPts val="200"/>
              </a:spcAft>
              <a:buFont typeface="+mj-lt"/>
              <a:buAutoNum type="arabicPeriod"/>
            </a:pPr>
            <a:r>
              <a:rPr lang="en-US" dirty="0" smtClean="0"/>
              <a:t>Randomly writing small pieces of lots of frames.</a:t>
            </a:r>
          </a:p>
          <a:p>
            <a:pPr marL="688975" lvl="1" indent="-342900">
              <a:lnSpc>
                <a:spcPct val="120000"/>
              </a:lnSpc>
              <a:spcBef>
                <a:spcPts val="0"/>
              </a:spcBef>
              <a:spcAft>
                <a:spcPts val="200"/>
              </a:spcAft>
              <a:buFont typeface="+mj-lt"/>
              <a:buAutoNum type="arabicPeriod"/>
            </a:pPr>
            <a:r>
              <a:rPr lang="en-US" dirty="0" smtClean="0"/>
              <a:t>Consumes lots of memory with pinned pages.</a:t>
            </a:r>
          </a:p>
          <a:p>
            <a:pPr marL="688975" lvl="1" indent="-342900">
              <a:lnSpc>
                <a:spcPct val="120000"/>
              </a:lnSpc>
              <a:spcBef>
                <a:spcPts val="0"/>
              </a:spcBef>
              <a:spcAft>
                <a:spcPts val="200"/>
              </a:spcAft>
              <a:buFont typeface="+mj-lt"/>
              <a:buAutoNum type="arabicPeriod"/>
            </a:pPr>
            <a:r>
              <a:rPr lang="en-US" dirty="0" smtClean="0"/>
              <a:t>Degrades the performance and optimization of the buffer. </a:t>
            </a:r>
          </a:p>
          <a:p>
            <a:pPr marL="1023938" lvl="2" indent="-342900">
              <a:lnSpc>
                <a:spcPct val="120000"/>
              </a:lnSpc>
              <a:spcBef>
                <a:spcPts val="0"/>
              </a:spcBef>
              <a:spcAft>
                <a:spcPts val="200"/>
              </a:spcAft>
              <a:buFont typeface="+mj-lt"/>
              <a:buAutoNum type="arabicPeriod"/>
            </a:pPr>
            <a:r>
              <a:rPr lang="en-US" dirty="0" smtClean="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smtClean="0"/>
              <a:t>Not frames that have been touched and never reused.</a:t>
            </a:r>
            <a:endParaRPr lang="en-US" dirty="0"/>
          </a:p>
        </p:txBody>
      </p:sp>
    </p:spTree>
    <p:extLst>
      <p:ext uri="{BB962C8B-B14F-4D97-AF65-F5344CB8AC3E}">
        <p14:creationId xmlns:p14="http://schemas.microsoft.com/office/powerpoint/2010/main" val="78388303"/>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t>Query processor</a:t>
            </a:r>
            <a:r>
              <a:rPr lang="en-US" sz="1500" dirty="0" smtClean="0"/>
              <a:t> schedules and executes queries.</a:t>
            </a:r>
          </a:p>
          <a:p>
            <a:pPr>
              <a:lnSpc>
                <a:spcPct val="120000"/>
              </a:lnSpc>
              <a:spcBef>
                <a:spcPts val="0"/>
              </a:spcBef>
              <a:spcAft>
                <a:spcPts val="200"/>
              </a:spcAft>
            </a:pPr>
            <a:r>
              <a:rPr lang="en-US" sz="1500" i="1" dirty="0" smtClean="0">
                <a:solidFill>
                  <a:srgbClr val="0070C0"/>
                </a:solidFill>
              </a:rPr>
              <a:t>Buffer manager </a:t>
            </a:r>
            <a:r>
              <a:rPr lang="en-US" sz="1500" dirty="0" smtClean="0">
                <a:solidFill>
                  <a:srgbClr val="0070C0"/>
                </a:solidFill>
              </a:rPr>
              <a:t>controls reading/writing blocks/frames to/from disk.</a:t>
            </a:r>
          </a:p>
          <a:p>
            <a:pPr>
              <a:lnSpc>
                <a:spcPct val="120000"/>
              </a:lnSpc>
              <a:spcBef>
                <a:spcPts val="0"/>
              </a:spcBef>
              <a:spcAft>
                <a:spcPts val="200"/>
              </a:spcAft>
            </a:pPr>
            <a:r>
              <a:rPr lang="en-US" sz="1500" i="1" dirty="0" smtClean="0">
                <a:solidFill>
                  <a:srgbClr val="FF0000"/>
                </a:solidFill>
              </a:rPr>
              <a:t>Log manager </a:t>
            </a:r>
            <a:r>
              <a:rPr lang="en-US" sz="1500" dirty="0" smtClean="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a:t>
            </a:r>
            <a:r>
              <a:rPr lang="en-US" sz="1400" dirty="0" smtClean="0">
                <a:solidFill>
                  <a:srgbClr val="FF0000"/>
                </a:solidFill>
              </a:rPr>
              <a:t>ransaction start/commit/abort</a:t>
            </a:r>
          </a:p>
          <a:p>
            <a:pPr lvl="1">
              <a:lnSpc>
                <a:spcPct val="120000"/>
              </a:lnSpc>
              <a:spcBef>
                <a:spcPts val="0"/>
              </a:spcBef>
              <a:spcAft>
                <a:spcPts val="200"/>
              </a:spcAft>
            </a:pPr>
            <a:r>
              <a:rPr lang="en-US" sz="1400" dirty="0" smtClean="0">
                <a:solidFill>
                  <a:srgbClr val="FF0000"/>
                </a:solidFill>
              </a:rPr>
              <a:t>Transaction update of a block and previous value of data.</a:t>
            </a:r>
          </a:p>
          <a:p>
            <a:pPr>
              <a:lnSpc>
                <a:spcPct val="120000"/>
              </a:lnSpc>
              <a:spcBef>
                <a:spcPts val="0"/>
              </a:spcBef>
              <a:spcAft>
                <a:spcPts val="200"/>
              </a:spcAft>
            </a:pPr>
            <a:r>
              <a:rPr lang="en-US" sz="1500" i="1" dirty="0" smtClean="0"/>
              <a:t>Transaction manager </a:t>
            </a:r>
            <a:r>
              <a:rPr lang="en-US" sz="1500" dirty="0" smtClean="0"/>
              <a:t>coordinates query scheduling, buffer read/write and logging to ensure ACID.</a:t>
            </a:r>
          </a:p>
          <a:p>
            <a:pPr>
              <a:lnSpc>
                <a:spcPct val="120000"/>
              </a:lnSpc>
              <a:spcBef>
                <a:spcPts val="0"/>
              </a:spcBef>
              <a:spcAft>
                <a:spcPts val="200"/>
              </a:spcAft>
            </a:pPr>
            <a:r>
              <a:rPr lang="en-US" sz="1500" i="1" dirty="0" smtClean="0"/>
              <a:t>Recovery manager</a:t>
            </a:r>
            <a:r>
              <a:rPr lang="en-US" sz="1500" dirty="0" smtClean="0"/>
              <a:t> processes log to ensure ACID even after transaction or system failures.</a:t>
            </a:r>
          </a:p>
          <a:p>
            <a:pPr>
              <a:lnSpc>
                <a:spcPct val="120000"/>
              </a:lnSpc>
              <a:spcBef>
                <a:spcPts val="0"/>
              </a:spcBef>
              <a:spcAft>
                <a:spcPts val="200"/>
              </a:spcAft>
            </a:pPr>
            <a:r>
              <a:rPr lang="en-US" sz="1500" i="1" dirty="0" smtClean="0">
                <a:solidFill>
                  <a:srgbClr val="7030A0"/>
                </a:solidFill>
              </a:rPr>
              <a:t>Log</a:t>
            </a:r>
            <a:r>
              <a:rPr lang="en-US" sz="1500" dirty="0" smtClean="0">
                <a:solidFill>
                  <a:srgbClr val="7030A0"/>
                </a:solidFill>
              </a:rPr>
              <a:t> is a special type of block file used by the system to optimize performance and ensure ACID.</a:t>
            </a:r>
            <a:endParaRPr lang="en-US" sz="1500" dirty="0">
              <a:solidFill>
                <a:srgbClr val="7030A0"/>
              </a:solidFill>
            </a:endParaRP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064732910"/>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smtClean="0"/>
              <a:t>The DBMS logs every transaction event</a:t>
            </a:r>
          </a:p>
          <a:p>
            <a:pPr lvl="1">
              <a:spcBef>
                <a:spcPts val="0"/>
              </a:spcBef>
              <a:spcAft>
                <a:spcPts val="300"/>
              </a:spcAft>
            </a:pPr>
            <a:r>
              <a:rPr lang="en-US" i="1" dirty="0"/>
              <a:t>Log Sequence Number</a:t>
            </a:r>
            <a:r>
              <a:rPr lang="en-US" dirty="0"/>
              <a:t> (LSN): A unique ID for a log record. </a:t>
            </a:r>
            <a:endParaRPr lang="en-US" dirty="0" smtClean="0"/>
          </a:p>
          <a:p>
            <a:pPr lvl="1">
              <a:spcBef>
                <a:spcPts val="0"/>
              </a:spcBef>
              <a:spcAft>
                <a:spcPts val="300"/>
              </a:spcAft>
            </a:pPr>
            <a:r>
              <a:rPr lang="en-US" i="1" dirty="0" err="1" smtClean="0"/>
              <a:t>Prev</a:t>
            </a:r>
            <a:r>
              <a:rPr lang="en-US" i="1" dirty="0" smtClean="0"/>
              <a:t> </a:t>
            </a:r>
            <a:r>
              <a:rPr lang="en-US" i="1" dirty="0"/>
              <a:t>LSN</a:t>
            </a:r>
            <a:r>
              <a:rPr lang="en-US" dirty="0"/>
              <a:t>: A link to their last log record. </a:t>
            </a:r>
          </a:p>
          <a:p>
            <a:pPr lvl="1">
              <a:spcBef>
                <a:spcPts val="0"/>
              </a:spcBef>
              <a:spcAft>
                <a:spcPts val="300"/>
              </a:spcAft>
            </a:pPr>
            <a:r>
              <a:rPr lang="en-US" i="1" dirty="0" smtClean="0"/>
              <a:t>Transaction </a:t>
            </a:r>
            <a:r>
              <a:rPr lang="en-US" i="1" dirty="0"/>
              <a:t>ID </a:t>
            </a:r>
            <a:r>
              <a:rPr lang="en-US" i="1" dirty="0" smtClean="0"/>
              <a:t>number.</a:t>
            </a:r>
            <a:endParaRPr lang="en-US" dirty="0"/>
          </a:p>
          <a:p>
            <a:pPr lvl="1">
              <a:spcBef>
                <a:spcPts val="0"/>
              </a:spcBef>
              <a:spcAft>
                <a:spcPts val="300"/>
              </a:spcAft>
            </a:pPr>
            <a:r>
              <a:rPr lang="en-US" i="1" dirty="0"/>
              <a:t>Type</a:t>
            </a:r>
            <a:r>
              <a:rPr lang="en-US" dirty="0"/>
              <a:t>: Describes the type of database log record</a:t>
            </a:r>
            <a:r>
              <a:rPr lang="en-US" dirty="0" smtClean="0"/>
              <a:t>.</a:t>
            </a:r>
          </a:p>
          <a:p>
            <a:pPr lvl="2">
              <a:spcBef>
                <a:spcPts val="0"/>
              </a:spcBef>
              <a:spcAft>
                <a:spcPts val="300"/>
              </a:spcAft>
            </a:pPr>
            <a:r>
              <a:rPr lang="en-US" b="1" dirty="0"/>
              <a:t>Update Log </a:t>
            </a:r>
            <a:r>
              <a:rPr lang="en-US" b="1" dirty="0" smtClean="0"/>
              <a:t>Record</a:t>
            </a:r>
          </a:p>
          <a:p>
            <a:pPr lvl="3">
              <a:spcBef>
                <a:spcPts val="0"/>
              </a:spcBef>
              <a:spcAft>
                <a:spcPts val="300"/>
              </a:spcAft>
            </a:pPr>
            <a:r>
              <a:rPr lang="en-US" i="1" dirty="0" err="1" smtClean="0"/>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a:t>
            </a:r>
            <a:r>
              <a:rPr lang="en-US" i="1" dirty="0" smtClean="0"/>
              <a:t>Images </a:t>
            </a:r>
            <a:r>
              <a:rPr lang="en-US" dirty="0" smtClean="0"/>
              <a:t>of records.</a:t>
            </a:r>
            <a:endParaRPr lang="en-US" i="1" dirty="0" smtClean="0"/>
          </a:p>
          <a:p>
            <a:pPr lvl="2">
              <a:spcBef>
                <a:spcPts val="0"/>
              </a:spcBef>
              <a:spcAft>
                <a:spcPts val="300"/>
              </a:spcAft>
            </a:pPr>
            <a:r>
              <a:rPr lang="en-US" b="1" dirty="0" smtClean="0"/>
              <a:t>Compensation </a:t>
            </a:r>
            <a:r>
              <a:rPr lang="en-US" b="1" dirty="0"/>
              <a:t>Log Record</a:t>
            </a:r>
            <a:r>
              <a:rPr lang="en-US" dirty="0"/>
              <a:t> </a:t>
            </a:r>
            <a:endParaRPr lang="en-US" dirty="0" smtClean="0"/>
          </a:p>
          <a:p>
            <a:pPr lvl="2">
              <a:spcBef>
                <a:spcPts val="0"/>
              </a:spcBef>
              <a:spcAft>
                <a:spcPts val="300"/>
              </a:spcAft>
            </a:pPr>
            <a:r>
              <a:rPr lang="en-US" b="1" dirty="0" smtClean="0"/>
              <a:t>Commit </a:t>
            </a:r>
            <a:r>
              <a:rPr lang="en-US" b="1" dirty="0"/>
              <a:t>Record</a:t>
            </a:r>
            <a:r>
              <a:rPr lang="en-US" dirty="0"/>
              <a:t> </a:t>
            </a:r>
            <a:endParaRPr lang="en-US" dirty="0" smtClean="0"/>
          </a:p>
          <a:p>
            <a:pPr lvl="2">
              <a:spcBef>
                <a:spcPts val="0"/>
              </a:spcBef>
              <a:spcAft>
                <a:spcPts val="300"/>
              </a:spcAft>
            </a:pPr>
            <a:r>
              <a:rPr lang="en-US" b="1" dirty="0" smtClean="0"/>
              <a:t>Abort </a:t>
            </a:r>
            <a:r>
              <a:rPr lang="en-US" b="1" dirty="0"/>
              <a:t>Record</a:t>
            </a:r>
            <a:r>
              <a:rPr lang="en-US" dirty="0"/>
              <a:t> </a:t>
            </a:r>
            <a:r>
              <a:rPr lang="en-US" b="1" dirty="0" smtClean="0"/>
              <a:t>Checkpoint </a:t>
            </a:r>
            <a:r>
              <a:rPr lang="en-US" b="1" dirty="0"/>
              <a:t>Record</a:t>
            </a:r>
            <a:r>
              <a:rPr lang="en-US" dirty="0"/>
              <a:t> </a:t>
            </a:r>
            <a:endParaRPr lang="en-US" dirty="0" smtClean="0"/>
          </a:p>
          <a:p>
            <a:pPr lvl="2">
              <a:spcBef>
                <a:spcPts val="0"/>
              </a:spcBef>
              <a:spcAft>
                <a:spcPts val="300"/>
              </a:spcAft>
            </a:pPr>
            <a:r>
              <a:rPr lang="en-US" b="1" dirty="0" smtClean="0"/>
              <a:t>Completion </a:t>
            </a:r>
            <a:r>
              <a:rPr lang="en-US" b="1" dirty="0"/>
              <a:t>Record</a:t>
            </a:r>
            <a:r>
              <a:rPr lang="en-US" dirty="0"/>
              <a:t> notes that all work has been done for this particular transaction</a:t>
            </a:r>
            <a:r>
              <a:rPr lang="en-US" dirty="0" smtClean="0"/>
              <a:t>.</a:t>
            </a:r>
            <a:endParaRPr lang="en-US" dirty="0"/>
          </a:p>
          <a:p>
            <a:pPr>
              <a:spcBef>
                <a:spcPts val="0"/>
              </a:spcBef>
              <a:spcAft>
                <a:spcPts val="300"/>
              </a:spcAft>
            </a:pPr>
            <a:endParaRPr lang="en-US" dirty="0"/>
          </a:p>
        </p:txBody>
      </p:sp>
    </p:spTree>
    <p:extLst>
      <p:ext uri="{BB962C8B-B14F-4D97-AF65-F5344CB8AC3E}">
        <p14:creationId xmlns:p14="http://schemas.microsoft.com/office/powerpoint/2010/main" val="1363089597"/>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Ahead Logging</a:t>
            </a:r>
            <a:endParaRPr lang="en-US" dirty="0"/>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smtClean="0"/>
              <a:t>DBMS (Redo processing)</a:t>
            </a:r>
          </a:p>
          <a:p>
            <a:pPr>
              <a:lnSpc>
                <a:spcPct val="120000"/>
              </a:lnSpc>
              <a:spcBef>
                <a:spcPts val="0"/>
              </a:spcBef>
              <a:spcAft>
                <a:spcPts val="300"/>
              </a:spcAft>
            </a:pPr>
            <a:r>
              <a:rPr lang="en-US" dirty="0" smtClean="0"/>
              <a:t>Write log events from all transactions into a single log stream.</a:t>
            </a:r>
          </a:p>
          <a:p>
            <a:pPr>
              <a:lnSpc>
                <a:spcPct val="120000"/>
              </a:lnSpc>
              <a:spcBef>
                <a:spcPts val="0"/>
              </a:spcBef>
              <a:spcAft>
                <a:spcPts val="300"/>
              </a:spcAft>
            </a:pPr>
            <a:r>
              <a:rPr lang="en-US" dirty="0" smtClean="0"/>
              <a:t>Multiple events per page</a:t>
            </a:r>
          </a:p>
          <a:p>
            <a:pPr>
              <a:lnSpc>
                <a:spcPct val="120000"/>
              </a:lnSpc>
              <a:spcBef>
                <a:spcPts val="0"/>
              </a:spcBef>
              <a:spcAft>
                <a:spcPts val="300"/>
              </a:spcAft>
            </a:pPr>
            <a:r>
              <a:rPr lang="en-US" dirty="0" smtClean="0"/>
              <a:t>Forces (writes) log record on COMMIT/ABORT</a:t>
            </a:r>
          </a:p>
          <a:p>
            <a:pPr lvl="1">
              <a:lnSpc>
                <a:spcPct val="120000"/>
              </a:lnSpc>
              <a:spcBef>
                <a:spcPts val="0"/>
              </a:spcBef>
              <a:spcAft>
                <a:spcPts val="300"/>
              </a:spcAft>
            </a:pPr>
            <a:r>
              <a:rPr lang="en-US" dirty="0" smtClean="0"/>
              <a:t>Single block I/O records many updates</a:t>
            </a:r>
          </a:p>
          <a:p>
            <a:pPr lvl="1">
              <a:lnSpc>
                <a:spcPct val="120000"/>
              </a:lnSpc>
              <a:spcBef>
                <a:spcPts val="0"/>
              </a:spcBef>
              <a:spcAft>
                <a:spcPts val="300"/>
              </a:spcAft>
            </a:pPr>
            <a:r>
              <a:rPr lang="en-US" dirty="0" smtClean="0"/>
              <a:t>Versus multiple block I/</a:t>
            </a:r>
            <a:r>
              <a:rPr lang="en-US" dirty="0" err="1" smtClean="0"/>
              <a:t>Os</a:t>
            </a:r>
            <a:r>
              <a:rPr lang="en-US" dirty="0" smtClean="0"/>
              <a:t>, each recording a single change.</a:t>
            </a:r>
          </a:p>
          <a:p>
            <a:pPr lvl="1">
              <a:lnSpc>
                <a:spcPct val="120000"/>
              </a:lnSpc>
              <a:spcBef>
                <a:spcPts val="0"/>
              </a:spcBef>
              <a:spcAft>
                <a:spcPts val="300"/>
              </a:spcAft>
            </a:pPr>
            <a:r>
              <a:rPr lang="en-US" dirty="0" smtClean="0"/>
              <a:t>All of a transaction’s updates recorded in one I/O versus many.</a:t>
            </a:r>
          </a:p>
          <a:p>
            <a:pPr>
              <a:lnSpc>
                <a:spcPct val="120000"/>
              </a:lnSpc>
              <a:spcBef>
                <a:spcPts val="0"/>
              </a:spcBef>
              <a:spcAft>
                <a:spcPts val="300"/>
              </a:spcAft>
            </a:pPr>
            <a:r>
              <a:rPr lang="en-US" dirty="0" smtClean="0"/>
              <a:t>If there is a failure</a:t>
            </a:r>
          </a:p>
          <a:p>
            <a:pPr lvl="1">
              <a:lnSpc>
                <a:spcPct val="120000"/>
              </a:lnSpc>
              <a:spcBef>
                <a:spcPts val="0"/>
              </a:spcBef>
              <a:spcAft>
                <a:spcPts val="300"/>
              </a:spcAft>
            </a:pPr>
            <a:r>
              <a:rPr lang="en-US" dirty="0" smtClean="0"/>
              <a:t>DBMS sequentially reads log.</a:t>
            </a:r>
          </a:p>
          <a:p>
            <a:pPr lvl="1">
              <a:lnSpc>
                <a:spcPct val="120000"/>
              </a:lnSpc>
              <a:spcBef>
                <a:spcPts val="0"/>
              </a:spcBef>
              <a:spcAft>
                <a:spcPts val="300"/>
              </a:spcAft>
            </a:pPr>
            <a:r>
              <a:rPr lang="en-US" dirty="0" smtClean="0"/>
              <a:t>Applies changes to modified pages that were not saved to disk.</a:t>
            </a:r>
          </a:p>
          <a:p>
            <a:pPr lvl="1">
              <a:lnSpc>
                <a:spcPct val="120000"/>
              </a:lnSpc>
              <a:spcBef>
                <a:spcPts val="0"/>
              </a:spcBef>
              <a:spcAft>
                <a:spcPts val="300"/>
              </a:spcAft>
            </a:pPr>
            <a:r>
              <a:rPr lang="en-US" dirty="0" smtClean="0"/>
              <a:t>Then resumes normal processing.</a:t>
            </a:r>
            <a:endParaRPr lang="en-US" dirty="0"/>
          </a:p>
        </p:txBody>
      </p:sp>
      <p:sp>
        <p:nvSpPr>
          <p:cNvPr id="14" name="TextBox 13"/>
          <p:cNvSpPr txBox="1"/>
          <p:nvPr/>
        </p:nvSpPr>
        <p:spPr>
          <a:xfrm>
            <a:off x="117994" y="663456"/>
            <a:ext cx="914400" cy="914400"/>
          </a:xfrm>
          <a:prstGeom prst="rect">
            <a:avLst/>
          </a:prstGeom>
          <a:noFill/>
        </p:spPr>
        <p:txBody>
          <a:bodyPr wrap="none" rtlCol="0">
            <a:noAutofit/>
          </a:bodyPr>
          <a:lstStyle/>
          <a:p>
            <a:pPr marL="457200" indent="-457200">
              <a:spcBef>
                <a:spcPts val="0"/>
              </a:spcBef>
              <a:spcAft>
                <a:spcPts val="0"/>
              </a:spcAft>
              <a:buClr>
                <a:schemeClr val="bg1"/>
              </a:buClr>
              <a:buFont typeface="+mj-lt"/>
              <a:buAutoNum type="arabicPeriod"/>
            </a:pPr>
            <a:r>
              <a:rPr lang="en-US" sz="1200" dirty="0" smtClean="0">
                <a:latin typeface="+mn-lt"/>
              </a:rPr>
              <a:t>Begin</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A</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B</a:t>
            </a:r>
          </a:p>
          <a:p>
            <a:pPr marL="457200" indent="-457200">
              <a:spcBef>
                <a:spcPts val="0"/>
              </a:spcBef>
              <a:spcAft>
                <a:spcPts val="0"/>
              </a:spcAft>
              <a:buClr>
                <a:schemeClr val="bg1"/>
              </a:buClr>
              <a:buFont typeface="+mj-lt"/>
              <a:buAutoNum type="arabicPeriod"/>
            </a:pPr>
            <a:r>
              <a:rPr lang="en-US" sz="1200" dirty="0" smtClean="0">
                <a:solidFill>
                  <a:srgbClr val="FF0000"/>
                </a:solidFill>
                <a:latin typeface="+mn-lt"/>
              </a:rPr>
              <a:t>Update C</a:t>
            </a:r>
          </a:p>
          <a:p>
            <a:pPr marL="457200" indent="-457200">
              <a:spcBef>
                <a:spcPts val="0"/>
              </a:spcBef>
              <a:spcAft>
                <a:spcPts val="0"/>
              </a:spcAft>
              <a:buClr>
                <a:schemeClr val="bg1"/>
              </a:buClr>
              <a:buFont typeface="+mj-lt"/>
              <a:buAutoNum type="arabicPeriod"/>
            </a:pPr>
            <a:r>
              <a:rPr lang="en-US" sz="1200" dirty="0" smtClean="0">
                <a:latin typeface="+mn-lt"/>
              </a:rPr>
              <a:t>Commit (REQ)</a:t>
            </a:r>
          </a:p>
          <a:p>
            <a:pPr marL="457200" indent="-457200">
              <a:spcBef>
                <a:spcPts val="0"/>
              </a:spcBef>
              <a:spcAft>
                <a:spcPts val="0"/>
              </a:spcAft>
              <a:buClr>
                <a:schemeClr val="bg1"/>
              </a:buClr>
              <a:buFont typeface="+mj-lt"/>
              <a:buAutoNum type="arabicPeriod"/>
            </a:pPr>
            <a:r>
              <a:rPr lang="en-US" sz="1200" dirty="0" smtClean="0">
                <a:solidFill>
                  <a:srgbClr val="0070C0"/>
                </a:solidFill>
                <a:latin typeface="+mn-lt"/>
              </a:rPr>
              <a:t>Force to disk</a:t>
            </a:r>
          </a:p>
          <a:p>
            <a:pPr marL="457200" indent="-457200">
              <a:spcBef>
                <a:spcPts val="0"/>
              </a:spcBef>
              <a:spcAft>
                <a:spcPts val="0"/>
              </a:spcAft>
              <a:buClr>
                <a:schemeClr val="bg1"/>
              </a:buClr>
              <a:buFont typeface="+mj-lt"/>
              <a:buAutoNum type="arabicPeriod"/>
            </a:pPr>
            <a:r>
              <a:rPr lang="en-US" sz="1200" dirty="0" smtClean="0">
                <a:latin typeface="+mn-lt"/>
              </a:rPr>
              <a:t>Commit (RSP)</a:t>
            </a:r>
          </a:p>
          <a:p>
            <a:pPr marL="457200" indent="-457200">
              <a:spcBef>
                <a:spcPts val="0"/>
              </a:spcBef>
              <a:spcAft>
                <a:spcPts val="0"/>
              </a:spcAft>
              <a:buClr>
                <a:schemeClr val="bg1"/>
              </a:buClr>
              <a:buAutoNum type="arabicParenBoth"/>
            </a:pPr>
            <a:endParaRPr lang="en-US" sz="1200" dirty="0" err="1" smtClean="0">
              <a:latin typeface="+mn-lt"/>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algn="ctr">
              <a:lnSpc>
                <a:spcPct val="90000"/>
              </a:lnSpc>
              <a:spcBef>
                <a:spcPts val="600"/>
              </a:spcBef>
              <a:spcAft>
                <a:spcPts val="0"/>
              </a:spcAft>
            </a:pPr>
            <a:r>
              <a:rPr lang="en-US" sz="1400" smtClean="0">
                <a:solidFill>
                  <a:srgbClr val="7030A0"/>
                </a:solidFill>
                <a:latin typeface="+mn-lt"/>
              </a:rPr>
              <a:t>Log</a:t>
            </a:r>
            <a:endParaRPr lang="en-US" sz="1400" dirty="0" smtClean="0">
              <a:solidFill>
                <a:srgbClr val="7030A0"/>
              </a:solidFill>
              <a:latin typeface="+mn-lt"/>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10583"/>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Schedule -- Lectures</a:t>
            </a:r>
            <a:endParaRPr lang="en-US" dirty="0"/>
          </a:p>
        </p:txBody>
      </p:sp>
      <p:sp>
        <p:nvSpPr>
          <p:cNvPr id="3" name="Content Placeholder 2"/>
          <p:cNvSpPr>
            <a:spLocks noGrp="1"/>
          </p:cNvSpPr>
          <p:nvPr>
            <p:ph sz="half" idx="1"/>
          </p:nvPr>
        </p:nvSpPr>
        <p:spPr>
          <a:xfrm>
            <a:off x="228600" y="514350"/>
            <a:ext cx="4267200" cy="4191000"/>
          </a:xfrm>
        </p:spPr>
        <p:txBody>
          <a:bodyPr>
            <a:normAutofit fontScale="85000" lnSpcReduction="20000"/>
          </a:bodyPr>
          <a:lstStyle/>
          <a:p>
            <a:pPr marL="0" indent="0">
              <a:lnSpc>
                <a:spcPct val="120000"/>
              </a:lnSpc>
              <a:spcBef>
                <a:spcPts val="0"/>
              </a:spcBef>
              <a:spcAft>
                <a:spcPts val="300"/>
              </a:spcAft>
              <a:buNone/>
            </a:pPr>
            <a:r>
              <a:rPr lang="en-US" b="1" dirty="0" smtClean="0"/>
              <a:t>Lectures</a:t>
            </a:r>
          </a:p>
          <a:p>
            <a:pPr>
              <a:lnSpc>
                <a:spcPct val="120000"/>
              </a:lnSpc>
              <a:spcBef>
                <a:spcPts val="0"/>
              </a:spcBef>
              <a:spcAft>
                <a:spcPts val="300"/>
              </a:spcAft>
            </a:pPr>
            <a:r>
              <a:rPr lang="en-US" dirty="0" smtClean="0"/>
              <a:t>09-Nov: </a:t>
            </a:r>
          </a:p>
          <a:p>
            <a:pPr lvl="1">
              <a:lnSpc>
                <a:spcPct val="120000"/>
              </a:lnSpc>
              <a:spcBef>
                <a:spcPts val="0"/>
              </a:spcBef>
              <a:spcAft>
                <a:spcPts val="300"/>
              </a:spcAft>
            </a:pPr>
            <a:r>
              <a:rPr lang="en-US" dirty="0" smtClean="0"/>
              <a:t>Complete query optimization</a:t>
            </a:r>
          </a:p>
          <a:p>
            <a:pPr lvl="1">
              <a:lnSpc>
                <a:spcPct val="120000"/>
              </a:lnSpc>
              <a:spcBef>
                <a:spcPts val="0"/>
              </a:spcBef>
              <a:spcAft>
                <a:spcPts val="300"/>
              </a:spcAft>
            </a:pPr>
            <a:r>
              <a:rPr lang="en-US" dirty="0" smtClean="0"/>
              <a:t>Transactions</a:t>
            </a:r>
          </a:p>
          <a:p>
            <a:pPr lvl="1">
              <a:lnSpc>
                <a:spcPct val="120000"/>
              </a:lnSpc>
              <a:spcBef>
                <a:spcPts val="0"/>
              </a:spcBef>
              <a:spcAft>
                <a:spcPts val="300"/>
              </a:spcAft>
            </a:pPr>
            <a:r>
              <a:rPr lang="en-US" dirty="0" smtClean="0"/>
              <a:t>Availability, Recovery</a:t>
            </a:r>
          </a:p>
          <a:p>
            <a:pPr>
              <a:lnSpc>
                <a:spcPct val="120000"/>
              </a:lnSpc>
              <a:spcBef>
                <a:spcPts val="0"/>
              </a:spcBef>
              <a:spcAft>
                <a:spcPts val="300"/>
              </a:spcAft>
            </a:pPr>
            <a:r>
              <a:rPr lang="en-US" dirty="0" smtClean="0"/>
              <a:t>16-Nov: NoSQL Databases</a:t>
            </a:r>
          </a:p>
          <a:p>
            <a:pPr lvl="1">
              <a:lnSpc>
                <a:spcPct val="120000"/>
              </a:lnSpc>
              <a:spcBef>
                <a:spcPts val="0"/>
              </a:spcBef>
              <a:spcAft>
                <a:spcPts val="300"/>
              </a:spcAft>
            </a:pPr>
            <a:r>
              <a:rPr lang="en-US" dirty="0" smtClean="0"/>
              <a:t>Neo4J </a:t>
            </a:r>
            <a:r>
              <a:rPr lang="mr-IN" dirty="0" smtClean="0"/>
              <a:t>–</a:t>
            </a:r>
            <a:r>
              <a:rPr lang="en-US" dirty="0" smtClean="0"/>
              <a:t> Graph database</a:t>
            </a:r>
          </a:p>
          <a:p>
            <a:pPr lvl="1">
              <a:lnSpc>
                <a:spcPct val="120000"/>
              </a:lnSpc>
              <a:spcBef>
                <a:spcPts val="0"/>
              </a:spcBef>
              <a:spcAft>
                <a:spcPts val="300"/>
              </a:spcAft>
            </a:pPr>
            <a:r>
              <a:rPr lang="en-US" dirty="0" err="1" smtClean="0"/>
              <a:t>Redis</a:t>
            </a:r>
            <a:r>
              <a:rPr lang="en-US" dirty="0" smtClean="0"/>
              <a:t> </a:t>
            </a:r>
            <a:r>
              <a:rPr lang="mr-IN" dirty="0" smtClean="0"/>
              <a:t>–</a:t>
            </a:r>
            <a:r>
              <a:rPr lang="en-US" dirty="0" smtClean="0"/>
              <a:t> Key/Value, data structure store</a:t>
            </a:r>
          </a:p>
          <a:p>
            <a:pPr lvl="1">
              <a:lnSpc>
                <a:spcPct val="120000"/>
              </a:lnSpc>
              <a:spcBef>
                <a:spcPts val="0"/>
              </a:spcBef>
              <a:spcAft>
                <a:spcPts val="300"/>
              </a:spcAft>
            </a:pPr>
            <a:r>
              <a:rPr lang="en-US" dirty="0" smtClean="0"/>
              <a:t>Amazon S3 </a:t>
            </a:r>
            <a:r>
              <a:rPr lang="mr-IN" dirty="0" smtClean="0"/>
              <a:t>–</a:t>
            </a:r>
            <a:r>
              <a:rPr lang="en-US" dirty="0" smtClean="0"/>
              <a:t> Blob storage</a:t>
            </a:r>
          </a:p>
          <a:p>
            <a:pPr lvl="1">
              <a:lnSpc>
                <a:spcPct val="120000"/>
              </a:lnSpc>
              <a:spcBef>
                <a:spcPts val="0"/>
              </a:spcBef>
              <a:spcAft>
                <a:spcPts val="300"/>
              </a:spcAft>
            </a:pPr>
            <a:r>
              <a:rPr lang="en-US" dirty="0" smtClean="0"/>
              <a:t>Amazon </a:t>
            </a:r>
            <a:r>
              <a:rPr lang="en-US" dirty="0" err="1" smtClean="0"/>
              <a:t>DynamoDB</a:t>
            </a:r>
            <a:r>
              <a:rPr lang="en-US" dirty="0" smtClean="0"/>
              <a:t> </a:t>
            </a:r>
            <a:r>
              <a:rPr lang="mr-IN" dirty="0" smtClean="0"/>
              <a:t>–</a:t>
            </a:r>
            <a:r>
              <a:rPr lang="en-US" dirty="0" smtClean="0"/>
              <a:t> Partitioned, JSON</a:t>
            </a:r>
          </a:p>
          <a:p>
            <a:pPr>
              <a:lnSpc>
                <a:spcPct val="120000"/>
              </a:lnSpc>
              <a:spcBef>
                <a:spcPts val="0"/>
              </a:spcBef>
              <a:spcAft>
                <a:spcPts val="300"/>
              </a:spcAft>
            </a:pPr>
            <a:r>
              <a:rPr lang="en-US" dirty="0" smtClean="0"/>
              <a:t>30-Nov: Big Data/Decision Support</a:t>
            </a:r>
          </a:p>
          <a:p>
            <a:pPr lvl="1">
              <a:lnSpc>
                <a:spcPct val="120000"/>
              </a:lnSpc>
              <a:spcBef>
                <a:spcPts val="0"/>
              </a:spcBef>
              <a:spcAft>
                <a:spcPts val="300"/>
              </a:spcAft>
            </a:pPr>
            <a:r>
              <a:rPr lang="en-US" dirty="0" smtClean="0"/>
              <a:t>Hadoop/</a:t>
            </a:r>
            <a:r>
              <a:rPr lang="en-US" dirty="0" err="1" smtClean="0"/>
              <a:t>Mapreduce</a:t>
            </a:r>
            <a:endParaRPr lang="en-US" dirty="0" smtClean="0"/>
          </a:p>
          <a:p>
            <a:pPr lvl="1">
              <a:lnSpc>
                <a:spcPct val="120000"/>
              </a:lnSpc>
              <a:spcBef>
                <a:spcPts val="0"/>
              </a:spcBef>
              <a:spcAft>
                <a:spcPts val="300"/>
              </a:spcAft>
            </a:pPr>
            <a:r>
              <a:rPr lang="en-US" dirty="0" smtClean="0"/>
              <a:t>OLAP, Pivot Tables</a:t>
            </a:r>
          </a:p>
          <a:p>
            <a:pPr lvl="1">
              <a:lnSpc>
                <a:spcPct val="120000"/>
              </a:lnSpc>
              <a:spcBef>
                <a:spcPts val="0"/>
              </a:spcBef>
              <a:spcAft>
                <a:spcPts val="300"/>
              </a:spcAft>
            </a:pPr>
            <a:r>
              <a:rPr lang="en-US" dirty="0" smtClean="0"/>
              <a:t>De-normalization</a:t>
            </a:r>
          </a:p>
          <a:p>
            <a:pPr lvl="1">
              <a:lnSpc>
                <a:spcPct val="120000"/>
              </a:lnSpc>
              <a:spcBef>
                <a:spcPts val="0"/>
              </a:spcBef>
              <a:spcAft>
                <a:spcPts val="300"/>
              </a:spcAft>
            </a:pPr>
            <a:r>
              <a:rPr lang="en-US" dirty="0" smtClean="0"/>
              <a:t>Machine Learning</a:t>
            </a:r>
          </a:p>
          <a:p>
            <a:pPr>
              <a:lnSpc>
                <a:spcPct val="120000"/>
              </a:lnSpc>
              <a:spcBef>
                <a:spcPts val="0"/>
              </a:spcBef>
              <a:spcAft>
                <a:spcPts val="300"/>
              </a:spcAft>
            </a:pPr>
            <a:r>
              <a:rPr lang="en-US" dirty="0" smtClean="0"/>
              <a:t>07-Dec: Overflow, Final exam discussion</a:t>
            </a:r>
            <a:endParaRPr lang="en-US" dirty="0"/>
          </a:p>
        </p:txBody>
      </p:sp>
      <p:sp>
        <p:nvSpPr>
          <p:cNvPr id="4" name="Content Placeholder 2"/>
          <p:cNvSpPr txBox="1">
            <a:spLocks/>
          </p:cNvSpPr>
          <p:nvPr/>
        </p:nvSpPr>
        <p:spPr>
          <a:xfrm>
            <a:off x="5755640" y="500380"/>
            <a:ext cx="3352800" cy="4114800"/>
          </a:xfrm>
          <a:prstGeom prst="rect">
            <a:avLst/>
          </a:prstGeom>
        </p:spPr>
        <p:txBody>
          <a:bodyPr lIns="0" tIns="0" rIns="0" bIns="0">
            <a:normAutofit lnSpcReduction="10000"/>
          </a:bodyPr>
          <a:lstStyle>
            <a:lvl1pPr marL="342900" indent="-342900" algn="l" defTabSz="457200" rtl="0" fontAlgn="base">
              <a:spcBef>
                <a:spcPts val="1200"/>
              </a:spcBef>
              <a:spcAft>
                <a:spcPts val="0"/>
              </a:spcAft>
              <a:buFont typeface="Arial" charset="0"/>
              <a:buChar char="•"/>
              <a:defRPr sz="1800" kern="1200">
                <a:solidFill>
                  <a:schemeClr val="tx1"/>
                </a:solidFill>
                <a:latin typeface="Century Schoolbook" charset="0"/>
                <a:ea typeface="Century Schoolbook" charset="0"/>
                <a:cs typeface="Century Schoolbook" charset="0"/>
              </a:defRPr>
            </a:lvl1pPr>
            <a:lvl2pPr marL="742950" indent="-285750" algn="l" defTabSz="457200" rtl="0" fontAlgn="base">
              <a:spcBef>
                <a:spcPts val="300"/>
              </a:spcBef>
              <a:spcAft>
                <a:spcPts val="0"/>
              </a:spcAft>
              <a:buFont typeface="Museo Sans For Dell" pitchFamily="2" charset="0"/>
              <a:buChar char="–"/>
              <a:defRPr sz="1600" kern="1200">
                <a:solidFill>
                  <a:schemeClr val="tx1"/>
                </a:solidFill>
                <a:latin typeface="Century Schoolbook" charset="0"/>
                <a:ea typeface="Century Schoolbook" charset="0"/>
                <a:cs typeface="Century Schoolbook" charset="0"/>
              </a:defRPr>
            </a:lvl2pPr>
            <a:lvl3pPr marL="1143000" indent="-228600" algn="l" defTabSz="457200" rtl="0" fontAlgn="base">
              <a:spcBef>
                <a:spcPts val="300"/>
              </a:spcBef>
              <a:spcAft>
                <a:spcPts val="0"/>
              </a:spcAft>
              <a:buFont typeface="Arial" charset="0"/>
              <a:buChar char="•"/>
              <a:defRPr sz="1400" kern="1200">
                <a:solidFill>
                  <a:schemeClr val="tx1"/>
                </a:solidFill>
                <a:latin typeface="Century Schoolbook" charset="0"/>
                <a:ea typeface="Century Schoolbook" charset="0"/>
                <a:cs typeface="Century Schoolbook" charset="0"/>
              </a:defRPr>
            </a:lvl3pPr>
            <a:lvl4pPr marL="1600200" indent="-228600" algn="l" defTabSz="457200" rtl="0" fontAlgn="base">
              <a:spcBef>
                <a:spcPts val="300"/>
              </a:spcBef>
              <a:spcAft>
                <a:spcPts val="0"/>
              </a:spcAft>
              <a:buFont typeface="Arial" charset="0"/>
              <a:buChar char="–"/>
              <a:defRPr sz="1200" kern="1200" baseline="0">
                <a:solidFill>
                  <a:schemeClr val="tx1"/>
                </a:solidFill>
                <a:latin typeface="Century Schoolbook" charset="0"/>
                <a:ea typeface="Century Schoolbook" charset="0"/>
                <a:cs typeface="Century Schoolbook" charset="0"/>
              </a:defRPr>
            </a:lvl4pPr>
            <a:lvl5pPr marL="2057400" indent="-228600" algn="l" defTabSz="457200" rtl="0" fontAlgn="base">
              <a:spcBef>
                <a:spcPts val="300"/>
              </a:spcBef>
              <a:spcAft>
                <a:spcPts val="0"/>
              </a:spcAft>
              <a:buClr>
                <a:schemeClr val="accent1"/>
              </a:buClr>
              <a:buFont typeface="Arial" charset="0"/>
              <a:buNone/>
              <a:defRPr sz="1100" kern="1200">
                <a:solidFill>
                  <a:schemeClr val="tx1"/>
                </a:solidFill>
                <a:latin typeface="Museo Sans For Dell" pitchFamily="2" charset="0"/>
                <a:ea typeface="ＭＳ Ｐゴシック"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20000"/>
              </a:lnSpc>
              <a:spcBef>
                <a:spcPts val="0"/>
              </a:spcBef>
              <a:spcAft>
                <a:spcPts val="200"/>
              </a:spcAft>
              <a:buFont typeface="Arial" charset="0"/>
              <a:buNone/>
            </a:pPr>
            <a:r>
              <a:rPr lang="en-US" b="1" dirty="0" smtClean="0"/>
              <a:t>Exams/Assignments</a:t>
            </a:r>
          </a:p>
          <a:p>
            <a:pPr>
              <a:lnSpc>
                <a:spcPct val="120000"/>
              </a:lnSpc>
              <a:spcBef>
                <a:spcPts val="0"/>
              </a:spcBef>
              <a:spcAft>
                <a:spcPts val="200"/>
              </a:spcAft>
            </a:pPr>
            <a:r>
              <a:rPr lang="en-US" dirty="0" smtClean="0"/>
              <a:t>HW3: </a:t>
            </a:r>
          </a:p>
          <a:p>
            <a:pPr lvl="1">
              <a:lnSpc>
                <a:spcPct val="120000"/>
              </a:lnSpc>
              <a:spcBef>
                <a:spcPts val="0"/>
              </a:spcBef>
              <a:spcAft>
                <a:spcPts val="200"/>
              </a:spcAft>
            </a:pPr>
            <a:r>
              <a:rPr lang="en-US" dirty="0" smtClean="0"/>
              <a:t>Published: 05-Nov</a:t>
            </a:r>
          </a:p>
          <a:p>
            <a:pPr lvl="1">
              <a:lnSpc>
                <a:spcPct val="120000"/>
              </a:lnSpc>
              <a:spcBef>
                <a:spcPts val="0"/>
              </a:spcBef>
              <a:spcAft>
                <a:spcPts val="200"/>
              </a:spcAft>
            </a:pPr>
            <a:r>
              <a:rPr lang="en-US" dirty="0" smtClean="0">
                <a:solidFill>
                  <a:srgbClr val="FF0000"/>
                </a:solidFill>
              </a:rPr>
              <a:t>Due: 18-Nov</a:t>
            </a:r>
          </a:p>
          <a:p>
            <a:pPr>
              <a:lnSpc>
                <a:spcPct val="120000"/>
              </a:lnSpc>
              <a:spcBef>
                <a:spcPts val="0"/>
              </a:spcBef>
              <a:spcAft>
                <a:spcPts val="200"/>
              </a:spcAft>
            </a:pPr>
            <a:r>
              <a:rPr lang="en-US" dirty="0" smtClean="0">
                <a:solidFill>
                  <a:srgbClr val="00B050"/>
                </a:solidFill>
              </a:rPr>
              <a:t>HW4:</a:t>
            </a:r>
          </a:p>
          <a:p>
            <a:pPr lvl="1">
              <a:lnSpc>
                <a:spcPct val="120000"/>
              </a:lnSpc>
              <a:spcBef>
                <a:spcPts val="0"/>
              </a:spcBef>
              <a:spcAft>
                <a:spcPts val="200"/>
              </a:spcAft>
            </a:pPr>
            <a:r>
              <a:rPr lang="en-US" dirty="0" smtClean="0">
                <a:solidFill>
                  <a:srgbClr val="00B050"/>
                </a:solidFill>
              </a:rPr>
              <a:t>Publication: 16-Nov</a:t>
            </a:r>
          </a:p>
          <a:p>
            <a:pPr lvl="1">
              <a:lnSpc>
                <a:spcPct val="120000"/>
              </a:lnSpc>
              <a:spcBef>
                <a:spcPts val="0"/>
              </a:spcBef>
              <a:spcAft>
                <a:spcPts val="200"/>
              </a:spcAft>
            </a:pPr>
            <a:r>
              <a:rPr lang="en-US" dirty="0" smtClean="0">
                <a:solidFill>
                  <a:srgbClr val="00B050"/>
                </a:solidFill>
              </a:rPr>
              <a:t>Due: 30-Nov</a:t>
            </a:r>
          </a:p>
          <a:p>
            <a:pPr>
              <a:lnSpc>
                <a:spcPct val="120000"/>
              </a:lnSpc>
              <a:spcBef>
                <a:spcPts val="0"/>
              </a:spcBef>
              <a:spcAft>
                <a:spcPts val="200"/>
              </a:spcAft>
            </a:pPr>
            <a:r>
              <a:rPr lang="en-US" dirty="0" smtClean="0">
                <a:solidFill>
                  <a:srgbClr val="00B050"/>
                </a:solidFill>
              </a:rPr>
              <a:t>HW5:</a:t>
            </a:r>
          </a:p>
          <a:p>
            <a:pPr lvl="1">
              <a:lnSpc>
                <a:spcPct val="120000"/>
              </a:lnSpc>
              <a:spcBef>
                <a:spcPts val="0"/>
              </a:spcBef>
              <a:spcAft>
                <a:spcPts val="200"/>
              </a:spcAft>
            </a:pPr>
            <a:r>
              <a:rPr lang="en-US" dirty="0" smtClean="0">
                <a:solidFill>
                  <a:srgbClr val="00B050"/>
                </a:solidFill>
              </a:rPr>
              <a:t>Publication: 30-Nov</a:t>
            </a:r>
          </a:p>
          <a:p>
            <a:pPr lvl="1">
              <a:lnSpc>
                <a:spcPct val="120000"/>
              </a:lnSpc>
              <a:spcBef>
                <a:spcPts val="0"/>
              </a:spcBef>
              <a:spcAft>
                <a:spcPts val="200"/>
              </a:spcAft>
            </a:pPr>
            <a:r>
              <a:rPr lang="en-US" dirty="0" smtClean="0">
                <a:solidFill>
                  <a:srgbClr val="00B050"/>
                </a:solidFill>
              </a:rPr>
              <a:t>Due: 10-Dec</a:t>
            </a:r>
          </a:p>
          <a:p>
            <a:pPr>
              <a:lnSpc>
                <a:spcPct val="120000"/>
              </a:lnSpc>
              <a:spcBef>
                <a:spcPts val="0"/>
              </a:spcBef>
              <a:spcAft>
                <a:spcPts val="200"/>
              </a:spcAft>
            </a:pPr>
            <a:r>
              <a:rPr lang="en-US" dirty="0" smtClean="0"/>
              <a:t>Final Exam:</a:t>
            </a:r>
          </a:p>
          <a:p>
            <a:pPr lvl="1">
              <a:lnSpc>
                <a:spcPct val="120000"/>
              </a:lnSpc>
              <a:spcBef>
                <a:spcPts val="0"/>
              </a:spcBef>
              <a:spcAft>
                <a:spcPts val="200"/>
              </a:spcAft>
            </a:pPr>
            <a:r>
              <a:rPr lang="en-US" dirty="0" smtClean="0"/>
              <a:t>Publication: 07-Dec</a:t>
            </a:r>
          </a:p>
          <a:p>
            <a:pPr lvl="1">
              <a:lnSpc>
                <a:spcPct val="120000"/>
              </a:lnSpc>
              <a:spcBef>
                <a:spcPts val="0"/>
              </a:spcBef>
              <a:spcAft>
                <a:spcPts val="200"/>
              </a:spcAft>
            </a:pPr>
            <a:r>
              <a:rPr lang="en-US" dirty="0" smtClean="0"/>
              <a:t>Due: 16-Dec</a:t>
            </a:r>
          </a:p>
        </p:txBody>
      </p:sp>
      <p:sp>
        <p:nvSpPr>
          <p:cNvPr id="5" name="Rounded Rectangular Callout 4"/>
          <p:cNvSpPr/>
          <p:nvPr/>
        </p:nvSpPr>
        <p:spPr>
          <a:xfrm>
            <a:off x="228600" y="514350"/>
            <a:ext cx="4648200" cy="1371600"/>
          </a:xfrm>
          <a:prstGeom prst="wedgeRoundRectCallout">
            <a:avLst>
              <a:gd name="adj1" fmla="val 77420"/>
              <a:gd name="adj2" fmla="val 2806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sz="1600" dirty="0" smtClean="0"/>
              <a:t>I am away 09-Nov </a:t>
            </a:r>
            <a:r>
              <a:rPr lang="mr-IN" sz="1600" dirty="0" smtClean="0"/>
              <a:t>–</a:t>
            </a:r>
            <a:r>
              <a:rPr lang="en-US" sz="1600" dirty="0" smtClean="0"/>
              <a:t> 14-Nov</a:t>
            </a:r>
          </a:p>
          <a:p>
            <a:pPr marL="285750" indent="-285750">
              <a:buFont typeface="Arial" charset="0"/>
              <a:buChar char="•"/>
            </a:pPr>
            <a:r>
              <a:rPr lang="en-US" sz="1600" dirty="0" smtClean="0"/>
              <a:t>I want to make sure I can have enough OH/recitation near due date.</a:t>
            </a:r>
            <a:endParaRPr lang="en-US" sz="1600" dirty="0"/>
          </a:p>
        </p:txBody>
      </p:sp>
      <p:sp>
        <p:nvSpPr>
          <p:cNvPr id="6" name="Rounded Rectangular Callout 5"/>
          <p:cNvSpPr/>
          <p:nvPr/>
        </p:nvSpPr>
        <p:spPr>
          <a:xfrm>
            <a:off x="228600" y="2343150"/>
            <a:ext cx="3810000" cy="1752600"/>
          </a:xfrm>
          <a:prstGeom prst="wedgeRoundRectCallout">
            <a:avLst>
              <a:gd name="adj1" fmla="val 84593"/>
              <a:gd name="adj2" fmla="val -26010"/>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sz="1600" dirty="0" smtClean="0"/>
              <a:t>Should be significantly easier and shorter than HW 1, 2 or 3.</a:t>
            </a:r>
          </a:p>
          <a:p>
            <a:pPr marL="285750" indent="-285750">
              <a:buFont typeface="Arial" charset="0"/>
              <a:buChar char="•"/>
            </a:pPr>
            <a:r>
              <a:rPr lang="en-US" sz="1600" dirty="0" smtClean="0"/>
              <a:t>But, </a:t>
            </a:r>
            <a:r>
              <a:rPr lang="mr-IN" sz="1600" dirty="0" smtClean="0"/>
              <a:t>…</a:t>
            </a:r>
            <a:r>
              <a:rPr lang="en-US" sz="1600" dirty="0"/>
              <a:t>c</a:t>
            </a:r>
            <a:r>
              <a:rPr lang="en-US" sz="1600" dirty="0" smtClean="0"/>
              <a:t>learly, I am a bad judge of “easy.” I will try.</a:t>
            </a:r>
          </a:p>
          <a:p>
            <a:pPr marL="285750" indent="-285750">
              <a:buFont typeface="Arial" charset="0"/>
              <a:buChar char="•"/>
            </a:pPr>
            <a:r>
              <a:rPr lang="en-US" sz="1600" dirty="0" smtClean="0"/>
              <a:t>I want you to get some exposure and be able to put on resume’. </a:t>
            </a:r>
            <a:endParaRPr lang="en-US" sz="1600" dirty="0"/>
          </a:p>
        </p:txBody>
      </p:sp>
      <p:sp>
        <p:nvSpPr>
          <p:cNvPr id="7" name="Left Brace 6"/>
          <p:cNvSpPr/>
          <p:nvPr/>
        </p:nvSpPr>
        <p:spPr>
          <a:xfrm>
            <a:off x="5374640" y="1809750"/>
            <a:ext cx="381000" cy="1676400"/>
          </a:xfrm>
          <a:prstGeom prst="leftBrace">
            <a:avLst>
              <a:gd name="adj1" fmla="val 8333"/>
              <a:gd name="adj2" fmla="val 51212"/>
            </a:avLst>
          </a:prstGeom>
          <a:ln w="3810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1339536"/>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Ahead Logging</a:t>
            </a:r>
            <a:endParaRPr lang="en-US" dirty="0"/>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smtClean="0"/>
              <a:t>DBMS (Undo processing)</a:t>
            </a:r>
          </a:p>
          <a:p>
            <a:pPr>
              <a:lnSpc>
                <a:spcPct val="120000"/>
              </a:lnSpc>
              <a:spcBef>
                <a:spcPts val="0"/>
              </a:spcBef>
              <a:spcAft>
                <a:spcPts val="300"/>
              </a:spcAft>
            </a:pPr>
            <a:r>
              <a:rPr lang="en-US" dirty="0" smtClean="0"/>
              <a:t>Enable steal policy to improve cache performance by</a:t>
            </a:r>
          </a:p>
          <a:p>
            <a:pPr lvl="1">
              <a:lnSpc>
                <a:spcPct val="120000"/>
              </a:lnSpc>
              <a:spcBef>
                <a:spcPts val="0"/>
              </a:spcBef>
              <a:spcAft>
                <a:spcPts val="300"/>
              </a:spcAft>
            </a:pPr>
            <a:r>
              <a:rPr lang="en-US" dirty="0" smtClean="0"/>
              <a:t>Avoiding lots of pinned pages</a:t>
            </a:r>
          </a:p>
          <a:p>
            <a:pPr lvl="1">
              <a:lnSpc>
                <a:spcPct val="120000"/>
              </a:lnSpc>
              <a:spcBef>
                <a:spcPts val="0"/>
              </a:spcBef>
              <a:spcAft>
                <a:spcPts val="300"/>
              </a:spcAft>
            </a:pPr>
            <a:r>
              <a:rPr lang="en-US" dirty="0" smtClean="0"/>
              <a:t>Unlikely to be reused soon.</a:t>
            </a:r>
          </a:p>
          <a:p>
            <a:pPr>
              <a:lnSpc>
                <a:spcPct val="120000"/>
              </a:lnSpc>
              <a:spcBef>
                <a:spcPts val="0"/>
              </a:spcBef>
              <a:spcAft>
                <a:spcPts val="300"/>
              </a:spcAft>
            </a:pPr>
            <a:r>
              <a:rPr lang="en-US" dirty="0" smtClean="0"/>
              <a:t>Before stealing</a:t>
            </a:r>
          </a:p>
          <a:p>
            <a:pPr lvl="1">
              <a:lnSpc>
                <a:spcPct val="120000"/>
              </a:lnSpc>
              <a:spcBef>
                <a:spcPts val="0"/>
              </a:spcBef>
              <a:spcAft>
                <a:spcPts val="300"/>
              </a:spcAft>
            </a:pPr>
            <a:r>
              <a:rPr lang="en-US" dirty="0" smtClean="0"/>
              <a:t>Force log record to disk.</a:t>
            </a:r>
          </a:p>
          <a:p>
            <a:pPr lvl="1">
              <a:lnSpc>
                <a:spcPct val="120000"/>
              </a:lnSpc>
              <a:spcBef>
                <a:spcPts val="0"/>
              </a:spcBef>
              <a:spcAft>
                <a:spcPts val="300"/>
              </a:spcAft>
            </a:pPr>
            <a:r>
              <a:rPr lang="en-US" dirty="0" smtClean="0"/>
              <a:t>Update log entry has data record</a:t>
            </a:r>
          </a:p>
          <a:p>
            <a:pPr lvl="2">
              <a:lnSpc>
                <a:spcPct val="120000"/>
              </a:lnSpc>
              <a:spcBef>
                <a:spcPts val="0"/>
              </a:spcBef>
              <a:spcAft>
                <a:spcPts val="300"/>
              </a:spcAft>
            </a:pPr>
            <a:r>
              <a:rPr lang="en-US" dirty="0" smtClean="0"/>
              <a:t>Before image</a:t>
            </a:r>
          </a:p>
          <a:p>
            <a:pPr lvl="2">
              <a:lnSpc>
                <a:spcPct val="120000"/>
              </a:lnSpc>
              <a:spcBef>
                <a:spcPts val="0"/>
              </a:spcBef>
              <a:spcAft>
                <a:spcPts val="300"/>
              </a:spcAft>
            </a:pPr>
            <a:r>
              <a:rPr lang="en-US" dirty="0" smtClean="0"/>
              <a:t>After image</a:t>
            </a:r>
          </a:p>
          <a:p>
            <a:pPr>
              <a:lnSpc>
                <a:spcPct val="120000"/>
              </a:lnSpc>
              <a:spcBef>
                <a:spcPts val="0"/>
              </a:spcBef>
              <a:spcAft>
                <a:spcPts val="300"/>
              </a:spcAft>
            </a:pPr>
            <a:r>
              <a:rPr lang="en-US" dirty="0" smtClean="0"/>
              <a:t>If there is a failure</a:t>
            </a:r>
          </a:p>
          <a:p>
            <a:pPr lvl="1">
              <a:lnSpc>
                <a:spcPct val="120000"/>
              </a:lnSpc>
              <a:spcBef>
                <a:spcPts val="0"/>
              </a:spcBef>
              <a:spcAft>
                <a:spcPts val="300"/>
              </a:spcAft>
            </a:pPr>
            <a:r>
              <a:rPr lang="en-US" dirty="0" smtClean="0"/>
              <a:t>DBMS sequentially reads log.</a:t>
            </a:r>
          </a:p>
          <a:p>
            <a:pPr lvl="1">
              <a:lnSpc>
                <a:spcPct val="120000"/>
              </a:lnSpc>
              <a:spcBef>
                <a:spcPts val="0"/>
              </a:spcBef>
              <a:spcAft>
                <a:spcPts val="300"/>
              </a:spcAft>
            </a:pPr>
            <a:r>
              <a:rPr lang="en-US" dirty="0" smtClean="0"/>
              <a:t>Undoes changes to</a:t>
            </a:r>
          </a:p>
          <a:p>
            <a:pPr lvl="2">
              <a:lnSpc>
                <a:spcPct val="120000"/>
              </a:lnSpc>
              <a:spcBef>
                <a:spcPts val="0"/>
              </a:spcBef>
              <a:spcAft>
                <a:spcPts val="300"/>
              </a:spcAft>
            </a:pPr>
            <a:r>
              <a:rPr lang="en-US" dirty="0" smtClean="0"/>
              <a:t>modified pages, uncommitted pages</a:t>
            </a:r>
          </a:p>
          <a:p>
            <a:pPr lvl="2">
              <a:lnSpc>
                <a:spcPct val="120000"/>
              </a:lnSpc>
              <a:spcBef>
                <a:spcPts val="0"/>
              </a:spcBef>
              <a:spcAft>
                <a:spcPts val="300"/>
              </a:spcAft>
            </a:pPr>
            <a:r>
              <a:rPr lang="en-US" dirty="0"/>
              <a:t>T</a:t>
            </a:r>
            <a:r>
              <a:rPr lang="en-US" dirty="0" smtClean="0"/>
              <a:t>hat were saved to disk.</a:t>
            </a:r>
          </a:p>
          <a:p>
            <a:pPr lvl="1">
              <a:lnSpc>
                <a:spcPct val="120000"/>
              </a:lnSpc>
              <a:spcBef>
                <a:spcPts val="0"/>
              </a:spcBef>
              <a:spcAft>
                <a:spcPts val="300"/>
              </a:spcAft>
            </a:pPr>
            <a:r>
              <a:rPr lang="en-US" dirty="0" smtClean="0"/>
              <a:t>Then resumes normal processing.</a:t>
            </a:r>
            <a:endParaRPr lang="en-US" dirty="0"/>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1800">
              <a:solidFill>
                <a:srgbClr val="005400"/>
              </a:solidFill>
              <a:latin typeface="Times New Roman" charset="0"/>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FC0128"/>
                </a:solidFill>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algn="ctr" eaLnBrk="0" hangingPunct="0"/>
            <a:endParaRPr lang="en-US" sz="1800">
              <a:solidFill>
                <a:srgbClr val="005400"/>
              </a:solidFill>
              <a:latin typeface="Times New Roman" charset="0"/>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000000"/>
                </a:solidFill>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120000"/>
              </a:lnSpc>
              <a:spcBef>
                <a:spcPts val="0"/>
              </a:spcBef>
            </a:pPr>
            <a:r>
              <a:rPr lang="en-US" altLang="en-US" kern="0" dirty="0" smtClean="0">
                <a:solidFill>
                  <a:srgbClr val="444444"/>
                </a:solidFill>
              </a:rPr>
              <a:t>Force </a:t>
            </a:r>
            <a:r>
              <a:rPr lang="en-US" altLang="en-US" kern="0" dirty="0" smtClean="0"/>
              <a:t>every write to disk?</a:t>
            </a:r>
          </a:p>
          <a:p>
            <a:pPr lvl="1">
              <a:lnSpc>
                <a:spcPct val="120000"/>
              </a:lnSpc>
              <a:spcBef>
                <a:spcPts val="0"/>
              </a:spcBef>
            </a:pPr>
            <a:r>
              <a:rPr lang="en-US" altLang="en-US" kern="0" dirty="0" smtClean="0"/>
              <a:t>Poor response time.</a:t>
            </a:r>
          </a:p>
          <a:p>
            <a:pPr lvl="1">
              <a:lnSpc>
                <a:spcPct val="120000"/>
              </a:lnSpc>
              <a:spcBef>
                <a:spcPts val="0"/>
              </a:spcBef>
            </a:pPr>
            <a:r>
              <a:rPr lang="en-US" altLang="en-US" kern="0" dirty="0" smtClean="0"/>
              <a:t>But provides durability.</a:t>
            </a:r>
            <a:br>
              <a:rPr lang="en-US" altLang="en-US" kern="0" dirty="0" smtClean="0"/>
            </a:br>
            <a:endParaRPr lang="en-US" altLang="en-US" kern="0" dirty="0" smtClean="0"/>
          </a:p>
          <a:p>
            <a:pPr>
              <a:lnSpc>
                <a:spcPct val="120000"/>
              </a:lnSpc>
              <a:spcBef>
                <a:spcPts val="0"/>
              </a:spcBef>
            </a:pPr>
            <a:r>
              <a:rPr lang="en-US" altLang="en-US" kern="0" dirty="0" smtClean="0">
                <a:solidFill>
                  <a:srgbClr val="444444"/>
                </a:solidFill>
              </a:rPr>
              <a:t>Steal </a:t>
            </a:r>
            <a:r>
              <a:rPr lang="en-US" altLang="en-US" kern="0" dirty="0" smtClean="0"/>
              <a:t>buffer-pool frames from</a:t>
            </a:r>
            <a:br>
              <a:rPr lang="en-US" altLang="en-US" kern="0" dirty="0" smtClean="0"/>
            </a:br>
            <a:r>
              <a:rPr lang="en-US" altLang="en-US" kern="0" dirty="0" smtClean="0"/>
              <a:t>uncommitted transactions?</a:t>
            </a:r>
          </a:p>
          <a:p>
            <a:pPr lvl="1">
              <a:lnSpc>
                <a:spcPct val="120000"/>
              </a:lnSpc>
              <a:spcBef>
                <a:spcPts val="0"/>
              </a:spcBef>
            </a:pPr>
            <a:r>
              <a:rPr lang="en-US" altLang="en-US" kern="0" dirty="0" smtClean="0"/>
              <a:t>If not, poor performance/caching performance</a:t>
            </a:r>
          </a:p>
          <a:p>
            <a:pPr lvl="1">
              <a:lnSpc>
                <a:spcPct val="120000"/>
              </a:lnSpc>
              <a:spcBef>
                <a:spcPts val="0"/>
              </a:spcBef>
            </a:pPr>
            <a:r>
              <a:rPr lang="en-US" altLang="en-US" kern="0" dirty="0" smtClean="0"/>
              <a:t>If yes, how can we ensure atomicity?</a:t>
            </a:r>
            <a:br>
              <a:rPr lang="en-US" altLang="en-US" kern="0" dirty="0" smtClean="0"/>
            </a:br>
            <a:r>
              <a:rPr lang="en-US" altLang="en-US" kern="0" dirty="0" smtClean="0"/>
              <a:t>Uncommitted updates on disk</a:t>
            </a:r>
            <a:endParaRPr lang="en-US" altLang="en-US" kern="0" dirty="0"/>
          </a:p>
        </p:txBody>
      </p:sp>
    </p:spTree>
    <p:extLst>
      <p:ext uri="{BB962C8B-B14F-4D97-AF65-F5344CB8AC3E}">
        <p14:creationId xmlns:p14="http://schemas.microsoft.com/office/powerpoint/2010/main" val="1353644523"/>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ARIES Algorithm = </a:t>
            </a:r>
            <a:br>
              <a:rPr lang="en-US" dirty="0" smtClean="0"/>
            </a:br>
            <a:r>
              <a:rPr lang="en-US" sz="2000" dirty="0">
                <a:solidFill>
                  <a:schemeClr val="tx1"/>
                </a:solidFill>
              </a:rPr>
              <a:t>Algorithms for Recovery and Isolation Exploiting Semantics</a:t>
            </a:r>
            <a:r>
              <a:rPr lang="en-US" dirty="0">
                <a:solidFill>
                  <a:schemeClr val="tx1"/>
                </a:solidFill>
              </a:rPr>
              <a:t/>
            </a:r>
            <a:br>
              <a:rPr lang="en-US" dirty="0">
                <a:solidFill>
                  <a:schemeClr val="tx1"/>
                </a:solidFill>
              </a:rPr>
            </a:br>
            <a:endParaRPr lang="en-US" dirty="0">
              <a:solidFill>
                <a:schemeClr val="tx1"/>
              </a:solidFill>
            </a:endParaRPr>
          </a:p>
        </p:txBody>
      </p:sp>
      <p:sp>
        <p:nvSpPr>
          <p:cNvPr id="3" name="Content Placeholder 2"/>
          <p:cNvSpPr>
            <a:spLocks noGrp="1"/>
          </p:cNvSpPr>
          <p:nvPr>
            <p:ph sz="half" idx="1"/>
          </p:nvPr>
        </p:nvSpPr>
        <p:spPr/>
        <p:txBody>
          <a:bodyPr>
            <a:normAutofit/>
          </a:bodyPr>
          <a:lstStyle/>
          <a:p>
            <a:pPr marL="0" indent="0">
              <a:buNone/>
            </a:pPr>
            <a:r>
              <a:rPr lang="en-US" dirty="0" smtClean="0"/>
              <a:t>ARIES </a:t>
            </a:r>
            <a:r>
              <a:rPr lang="en-US" dirty="0"/>
              <a:t>recovery involves three </a:t>
            </a:r>
            <a:r>
              <a:rPr lang="en-US" dirty="0" smtClean="0"/>
              <a:t>passes</a:t>
            </a:r>
            <a:endParaRPr lang="en-US" dirty="0"/>
          </a:p>
          <a:p>
            <a:pPr marL="342900" indent="-342900">
              <a:buFont typeface="+mj-lt"/>
              <a:buAutoNum type="arabicPeriod"/>
            </a:pPr>
            <a:r>
              <a:rPr lang="en-US" sz="1700" dirty="0" smtClean="0"/>
              <a:t>Analysis </a:t>
            </a:r>
            <a:r>
              <a:rPr lang="en-US" sz="1700" dirty="0"/>
              <a:t>pass: </a:t>
            </a:r>
          </a:p>
          <a:p>
            <a:pPr lvl="1"/>
            <a:r>
              <a:rPr lang="en-US" sz="1500" dirty="0" smtClean="0"/>
              <a:t>Determine </a:t>
            </a:r>
            <a:r>
              <a:rPr lang="en-US" sz="1500" dirty="0"/>
              <a:t>which transactions to </a:t>
            </a:r>
            <a:r>
              <a:rPr lang="en-US" sz="1500" dirty="0" smtClean="0"/>
              <a:t>undo</a:t>
            </a:r>
            <a:endParaRPr lang="en-US" sz="1500" dirty="0"/>
          </a:p>
          <a:p>
            <a:pPr lvl="1"/>
            <a:r>
              <a:rPr lang="en-US" sz="1500" dirty="0" smtClean="0"/>
              <a:t>Determine </a:t>
            </a:r>
            <a:r>
              <a:rPr lang="en-US" sz="1500" dirty="0"/>
              <a:t>which pages were dirty (disk version not up to date) </a:t>
            </a:r>
            <a:r>
              <a:rPr lang="en-US" sz="1500" dirty="0" smtClean="0"/>
              <a:t>at </a:t>
            </a:r>
            <a:r>
              <a:rPr lang="en-US" sz="1500" dirty="0"/>
              <a:t>time of </a:t>
            </a:r>
            <a:endParaRPr lang="en-US" sz="1500" dirty="0" smtClean="0"/>
          </a:p>
          <a:p>
            <a:pPr lvl="1"/>
            <a:r>
              <a:rPr lang="en-US" sz="1500" dirty="0" err="1" smtClean="0"/>
              <a:t>RedoLSN</a:t>
            </a:r>
            <a:r>
              <a:rPr lang="en-US" sz="1500" dirty="0"/>
              <a:t>: LSN from which redo should </a:t>
            </a:r>
            <a:r>
              <a:rPr lang="en-US" sz="1500" dirty="0" smtClean="0"/>
              <a:t>start</a:t>
            </a:r>
            <a:endParaRPr lang="en-US" sz="1500" dirty="0"/>
          </a:p>
          <a:p>
            <a:pPr marL="342900" indent="-342900">
              <a:buFont typeface="+mj-lt"/>
              <a:buAutoNum type="arabicPeriod"/>
            </a:pPr>
            <a:r>
              <a:rPr lang="en-US" sz="1700" dirty="0" smtClean="0"/>
              <a:t>Redo pass:</a:t>
            </a:r>
            <a:endParaRPr lang="en-US" sz="1700" dirty="0"/>
          </a:p>
          <a:p>
            <a:pPr lvl="1"/>
            <a:r>
              <a:rPr lang="en-US" sz="1500" dirty="0" smtClean="0"/>
              <a:t>Repeats </a:t>
            </a:r>
            <a:r>
              <a:rPr lang="en-US" sz="1500" dirty="0"/>
              <a:t>history, redoing all actions from </a:t>
            </a:r>
            <a:r>
              <a:rPr lang="en-US" sz="1500" dirty="0" err="1" smtClean="0"/>
              <a:t>RedoLSN</a:t>
            </a:r>
            <a:r>
              <a:rPr lang="en-US" sz="1500" dirty="0"/>
              <a:t/>
            </a:r>
            <a:br>
              <a:rPr lang="en-US" sz="1500" dirty="0"/>
            </a:br>
            <a:r>
              <a:rPr lang="en-US" sz="1500" dirty="0" smtClean="0"/>
              <a:t>(updated committed but not written changes to pages)</a:t>
            </a:r>
            <a:endParaRPr lang="en-US" sz="1500" dirty="0"/>
          </a:p>
          <a:p>
            <a:pPr lvl="1"/>
            <a:r>
              <a:rPr lang="en-US" sz="1500" dirty="0" err="1" smtClean="0"/>
              <a:t>RecLSN</a:t>
            </a:r>
            <a:r>
              <a:rPr lang="en-US" sz="1500" dirty="0" smtClean="0"/>
              <a:t> </a:t>
            </a:r>
            <a:r>
              <a:rPr lang="en-US" sz="1500" dirty="0"/>
              <a:t>and </a:t>
            </a:r>
            <a:r>
              <a:rPr lang="en-US" sz="1500" dirty="0" err="1"/>
              <a:t>PageLSNs</a:t>
            </a:r>
            <a:r>
              <a:rPr lang="en-US" sz="1500" dirty="0"/>
              <a:t> are used to avoid redoing actions already </a:t>
            </a:r>
            <a:r>
              <a:rPr lang="en-US" sz="1500" dirty="0" smtClean="0"/>
              <a:t>reflected </a:t>
            </a:r>
            <a:r>
              <a:rPr lang="en-US" sz="1500" dirty="0"/>
              <a:t>on page </a:t>
            </a:r>
            <a:endParaRPr lang="en-US" sz="1500" dirty="0" smtClean="0"/>
          </a:p>
          <a:p>
            <a:pPr marL="342900" indent="-342900">
              <a:buFont typeface="+mj-lt"/>
              <a:buAutoNum type="arabicPeriod"/>
            </a:pPr>
            <a:r>
              <a:rPr lang="en-US" sz="1700" dirty="0" smtClean="0"/>
              <a:t>Undo pass:</a:t>
            </a:r>
            <a:endParaRPr lang="en-US" sz="1700" dirty="0"/>
          </a:p>
          <a:p>
            <a:pPr lvl="1"/>
            <a:r>
              <a:rPr lang="en-US" sz="1500" dirty="0" smtClean="0"/>
              <a:t>Rolls </a:t>
            </a:r>
            <a:r>
              <a:rPr lang="en-US" sz="1500" dirty="0"/>
              <a:t>back all incomplete </a:t>
            </a:r>
            <a:r>
              <a:rPr lang="en-US" sz="1500" dirty="0" smtClean="0"/>
              <a:t>transactions (with uncommitted pages written to disk).</a:t>
            </a:r>
            <a:endParaRPr lang="en-US" sz="1500" dirty="0"/>
          </a:p>
          <a:p>
            <a:pPr lvl="1"/>
            <a:r>
              <a:rPr lang="en-US" sz="1500" dirty="0" smtClean="0"/>
              <a:t>Transactions </a:t>
            </a:r>
            <a:r>
              <a:rPr lang="en-US" sz="1500" dirty="0"/>
              <a:t>whose abort was complete earlier are not undone</a:t>
            </a:r>
          </a:p>
        </p:txBody>
      </p:sp>
    </p:spTree>
    <p:extLst>
      <p:ext uri="{BB962C8B-B14F-4D97-AF65-F5344CB8AC3E}">
        <p14:creationId xmlns:p14="http://schemas.microsoft.com/office/powerpoint/2010/main" val="261741743"/>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Durability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72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5239997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sz="half" idx="1"/>
          </p:nvPr>
        </p:nvSpPr>
        <p:spPr/>
        <p:txBody>
          <a:bodyPr/>
          <a:lstStyle/>
          <a:p>
            <a:r>
              <a:rPr lang="en-US" dirty="0" smtClean="0"/>
              <a:t>Write changes to disk trivially achieves durability.</a:t>
            </a:r>
          </a:p>
          <a:p>
            <a:r>
              <a:rPr lang="en-US" dirty="0" smtClean="0"/>
              <a:t>DBMS engine uses write-ahead-logging to</a:t>
            </a:r>
          </a:p>
          <a:p>
            <a:pPr lvl="1"/>
            <a:r>
              <a:rPr lang="en-US" dirty="0" smtClean="0"/>
              <a:t>Achieve durability</a:t>
            </a:r>
          </a:p>
          <a:p>
            <a:pPr lvl="1"/>
            <a:r>
              <a:rPr lang="en-US" dirty="0" smtClean="0"/>
              <a:t>But with better performance through more efficient caching and I/O.</a:t>
            </a:r>
          </a:p>
          <a:p>
            <a:r>
              <a:rPr lang="en-US" dirty="0" smtClean="0"/>
              <a:t>Well, disks fail. How is that durable.</a:t>
            </a:r>
          </a:p>
          <a:p>
            <a:pPr lvl="1"/>
            <a:r>
              <a:rPr lang="en-US" dirty="0" smtClean="0"/>
              <a:t>RAID and other solutions.</a:t>
            </a:r>
          </a:p>
          <a:p>
            <a:pPr lvl="1"/>
            <a:r>
              <a:rPr lang="en-US" dirty="0" smtClean="0"/>
              <a:t>Disk subsystems, including entire RAID device, fail </a:t>
            </a:r>
            <a:r>
              <a:rPr lang="en-US" dirty="0" smtClean="0">
                <a:sym typeface="Wingdings"/>
              </a:rPr>
              <a:t></a:t>
            </a:r>
          </a:p>
          <a:p>
            <a:pPr lvl="2"/>
            <a:r>
              <a:rPr lang="en-US" dirty="0" smtClean="0">
                <a:sym typeface="Wingdings"/>
              </a:rPr>
              <a:t>Duplex writes</a:t>
            </a:r>
          </a:p>
          <a:p>
            <a:pPr lvl="2"/>
            <a:r>
              <a:rPr lang="en-US" dirty="0" smtClean="0">
                <a:sym typeface="Wingdings"/>
              </a:rPr>
              <a:t>To independent disk subsystems.</a:t>
            </a:r>
          </a:p>
          <a:p>
            <a:r>
              <a:rPr lang="en-US" dirty="0" smtClean="0">
                <a:sym typeface="Wingdings"/>
              </a:rPr>
              <a:t>Well, there are earthquakes, floods, etc.</a:t>
            </a:r>
            <a:r>
              <a:rPr lang="en-US" dirty="0" smtClean="0"/>
              <a:t> </a:t>
            </a:r>
            <a:endParaRPr lang="en-US" dirty="0"/>
          </a:p>
        </p:txBody>
      </p:sp>
    </p:spTree>
    <p:extLst>
      <p:ext uri="{BB962C8B-B14F-4D97-AF65-F5344CB8AC3E}">
        <p14:creationId xmlns:p14="http://schemas.microsoft.com/office/powerpoint/2010/main" val="757783626"/>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and Replication</a:t>
            </a:r>
            <a:endParaRPr lang="en-US" dirty="0"/>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smtClean="0"/>
              <a:t>There are two basic patterns</a:t>
            </a:r>
          </a:p>
          <a:p>
            <a:pPr lvl="1">
              <a:lnSpc>
                <a:spcPct val="110000"/>
              </a:lnSpc>
              <a:spcBef>
                <a:spcPts val="0"/>
              </a:spcBef>
              <a:spcAft>
                <a:spcPts val="200"/>
              </a:spcAft>
            </a:pPr>
            <a:r>
              <a:rPr lang="en-US" dirty="0" smtClean="0"/>
              <a:t>Active/Passive</a:t>
            </a:r>
          </a:p>
          <a:p>
            <a:pPr lvl="2">
              <a:lnSpc>
                <a:spcPct val="110000"/>
              </a:lnSpc>
              <a:spcBef>
                <a:spcPts val="0"/>
              </a:spcBef>
              <a:spcAft>
                <a:spcPts val="200"/>
              </a:spcAft>
            </a:pPr>
            <a:r>
              <a:rPr lang="en-US" dirty="0" smtClean="0"/>
              <a:t>All requests go to </a:t>
            </a:r>
            <a:r>
              <a:rPr lang="en-US" i="1" dirty="0" smtClean="0"/>
              <a:t>master </a:t>
            </a:r>
            <a:r>
              <a:rPr lang="en-US" dirty="0" smtClean="0"/>
              <a:t>during normal processing.</a:t>
            </a:r>
          </a:p>
          <a:p>
            <a:pPr lvl="2">
              <a:lnSpc>
                <a:spcPct val="110000"/>
              </a:lnSpc>
              <a:spcBef>
                <a:spcPts val="0"/>
              </a:spcBef>
              <a:spcAft>
                <a:spcPts val="200"/>
              </a:spcAft>
            </a:pPr>
            <a:r>
              <a:rPr lang="en-US" dirty="0" smtClean="0"/>
              <a:t>Updates are </a:t>
            </a:r>
            <a:r>
              <a:rPr lang="en-US" dirty="0" err="1" smtClean="0"/>
              <a:t>transactionally</a:t>
            </a:r>
            <a:r>
              <a:rPr lang="en-US" dirty="0" smtClean="0"/>
              <a:t> queued for processing at passive backup.</a:t>
            </a:r>
          </a:p>
          <a:p>
            <a:pPr lvl="2">
              <a:lnSpc>
                <a:spcPct val="110000"/>
              </a:lnSpc>
              <a:spcBef>
                <a:spcPts val="0"/>
              </a:spcBef>
              <a:spcAft>
                <a:spcPts val="200"/>
              </a:spcAft>
            </a:pPr>
            <a:r>
              <a:rPr lang="en-US" dirty="0" smtClean="0"/>
              <a:t>Failure of </a:t>
            </a:r>
            <a:r>
              <a:rPr lang="en-US" i="1" dirty="0" smtClean="0"/>
              <a:t>master</a:t>
            </a:r>
          </a:p>
          <a:p>
            <a:pPr lvl="3">
              <a:lnSpc>
                <a:spcPct val="110000"/>
              </a:lnSpc>
              <a:spcBef>
                <a:spcPts val="0"/>
              </a:spcBef>
              <a:spcAft>
                <a:spcPts val="200"/>
              </a:spcAft>
            </a:pPr>
            <a:r>
              <a:rPr lang="en-US" dirty="0" smtClean="0"/>
              <a:t>Routes subsequent requests to </a:t>
            </a:r>
            <a:r>
              <a:rPr lang="en-US" i="1" dirty="0" smtClean="0"/>
              <a:t>backup.</a:t>
            </a:r>
          </a:p>
          <a:p>
            <a:pPr lvl="3">
              <a:lnSpc>
                <a:spcPct val="110000"/>
              </a:lnSpc>
              <a:spcBef>
                <a:spcPts val="0"/>
              </a:spcBef>
              <a:spcAft>
                <a:spcPts val="200"/>
              </a:spcAft>
            </a:pPr>
            <a:r>
              <a:rPr lang="en-US" dirty="0" smtClean="0"/>
              <a:t>Backup must process and commit updates before </a:t>
            </a:r>
            <a:br>
              <a:rPr lang="en-US" dirty="0" smtClean="0"/>
            </a:br>
            <a:r>
              <a:rPr lang="en-US" dirty="0" smtClean="0"/>
              <a:t>accepting requests.</a:t>
            </a:r>
          </a:p>
          <a:p>
            <a:pPr lvl="1">
              <a:lnSpc>
                <a:spcPct val="110000"/>
              </a:lnSpc>
              <a:spcBef>
                <a:spcPts val="0"/>
              </a:spcBef>
              <a:spcAft>
                <a:spcPts val="200"/>
              </a:spcAft>
            </a:pPr>
            <a:r>
              <a:rPr lang="en-US" dirty="0" smtClean="0"/>
              <a:t>Active/Active</a:t>
            </a:r>
          </a:p>
          <a:p>
            <a:pPr lvl="2">
              <a:lnSpc>
                <a:spcPct val="110000"/>
              </a:lnSpc>
              <a:spcBef>
                <a:spcPts val="0"/>
              </a:spcBef>
              <a:spcAft>
                <a:spcPts val="200"/>
              </a:spcAft>
            </a:pPr>
            <a:r>
              <a:rPr lang="en-US" dirty="0" smtClean="0"/>
              <a:t>Both environments process requests.</a:t>
            </a:r>
          </a:p>
          <a:p>
            <a:pPr lvl="2">
              <a:lnSpc>
                <a:spcPct val="110000"/>
              </a:lnSpc>
              <a:spcBef>
                <a:spcPts val="0"/>
              </a:spcBef>
              <a:spcAft>
                <a:spcPts val="200"/>
              </a:spcAft>
            </a:pPr>
            <a:r>
              <a:rPr lang="en-US" dirty="0" smtClean="0"/>
              <a:t>Some form of distributed transaction commit required to synchronize updates on both copies.</a:t>
            </a:r>
          </a:p>
          <a:p>
            <a:pPr>
              <a:lnSpc>
                <a:spcPct val="110000"/>
              </a:lnSpc>
              <a:spcBef>
                <a:spcPts val="0"/>
              </a:spcBef>
              <a:spcAft>
                <a:spcPts val="200"/>
              </a:spcAft>
            </a:pPr>
            <a:r>
              <a:rPr lang="en-US" dirty="0" smtClean="0"/>
              <a:t>Multi-system communication to guarantee consistency is the foundation for tradeoffs in CAP.</a:t>
            </a:r>
          </a:p>
          <a:p>
            <a:pPr lvl="1">
              <a:lnSpc>
                <a:spcPct val="110000"/>
              </a:lnSpc>
              <a:spcBef>
                <a:spcPts val="0"/>
              </a:spcBef>
              <a:spcAft>
                <a:spcPts val="200"/>
              </a:spcAft>
            </a:pPr>
            <a:r>
              <a:rPr lang="en-US" dirty="0" smtClean="0"/>
              <a:t>The system can be CAP if and only </a:t>
            </a:r>
            <a:r>
              <a:rPr lang="en-US" dirty="0" err="1" smtClean="0"/>
              <a:t>iff</a:t>
            </a:r>
            <a:endParaRPr lang="en-US" dirty="0" smtClean="0"/>
          </a:p>
          <a:p>
            <a:pPr lvl="1">
              <a:lnSpc>
                <a:spcPct val="110000"/>
              </a:lnSpc>
              <a:spcBef>
                <a:spcPts val="0"/>
              </a:spcBef>
              <a:spcAft>
                <a:spcPts val="200"/>
              </a:spcAft>
            </a:pPr>
            <a:r>
              <a:rPr lang="en-US" dirty="0" smtClean="0"/>
              <a:t>There are never any partitions or system failures</a:t>
            </a:r>
          </a:p>
          <a:p>
            <a:pPr lvl="1">
              <a:lnSpc>
                <a:spcPct val="110000"/>
              </a:lnSpc>
              <a:spcBef>
                <a:spcPts val="0"/>
              </a:spcBef>
              <a:spcAft>
                <a:spcPts val="200"/>
              </a:spcAft>
            </a:pPr>
            <a:r>
              <a:rPr lang="en-US" dirty="0" smtClean="0"/>
              <a:t>Which is unrealistic in cloud/Internet systems.</a:t>
            </a:r>
            <a:endParaRPr lang="en-US" dirty="0"/>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491375472"/>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Isolation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75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369965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Multiple readers</a:t>
            </a:r>
            <a:endParaRPr lang="en-US" sz="1100" dirty="0" smtClean="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smtClean="0">
              <a:ln>
                <a:noFill/>
              </a:ln>
              <a:solidFill>
                <a:srgbClr val="444444"/>
              </a:solidFill>
              <a:effectLst/>
              <a:uLnTx/>
              <a:uFillTx/>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451812742"/>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smtClean="0">
                <a:solidFill>
                  <a:srgbClr val="444444"/>
                </a:solidFill>
                <a:latin typeface="+mn-lt"/>
              </a:rPr>
              <a:t>Multiple readers</a:t>
            </a:r>
            <a:endParaRPr lang="en-US" sz="1100" dirty="0" smtClean="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smtClean="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smtClean="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smtClean="0">
                <a:ln>
                  <a:noFill/>
                </a:ln>
                <a:solidFill>
                  <a:srgbClr val="FFFFFF"/>
                </a:solidFill>
                <a:effectLst/>
                <a:uLnTx/>
                <a:uFillTx/>
                <a:latin typeface="Museo Sans For Dell"/>
                <a:ea typeface=""/>
              </a:rPr>
              <a:t>Consider two </a:t>
            </a:r>
            <a:r>
              <a:rPr kumimoji="0" lang="en-US" sz="1800" b="1" i="0" u="sng" strike="noStrike" kern="0" cap="none" spc="0" normalizeH="0" baseline="0" noProof="0" dirty="0" smtClean="0">
                <a:ln>
                  <a:noFill/>
                </a:ln>
                <a:solidFill>
                  <a:srgbClr val="FFFFFF"/>
                </a:solidFill>
                <a:effectLst/>
                <a:uLnTx/>
                <a:uFillTx/>
                <a:latin typeface="Museo Sans For Dell"/>
                <a:ea typeface=""/>
              </a:rPr>
              <a:t>simultaneous</a:t>
            </a:r>
            <a:r>
              <a:rPr kumimoji="0" lang="en-US" sz="1800" b="0" i="0" u="none" strike="noStrike" kern="0" cap="none" spc="0" normalizeH="0" baseline="0" noProof="0" dirty="0" smtClean="0">
                <a:ln>
                  <a:noFill/>
                </a:ln>
                <a:solidFill>
                  <a:srgbClr val="FFFFFF"/>
                </a:solidFill>
                <a:effectLst/>
                <a:uLnTx/>
                <a:uFillTx/>
                <a:latin typeface="Museo Sans For Dell"/>
                <a:ea typeface=""/>
              </a:rPr>
              <a:t> transfer transactions T1 and T2.</a:t>
            </a:r>
          </a:p>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smtClean="0">
                <a:ln>
                  <a:noFill/>
                </a:ln>
                <a:solidFill>
                  <a:srgbClr val="FFFFFF"/>
                </a:solidFill>
                <a:effectLst/>
                <a:uLnTx/>
                <a:uFillTx/>
                <a:latin typeface="Museo Sans For Dell"/>
                <a:ea typeface=""/>
              </a:rPr>
              <a:t>There are two equally </a:t>
            </a:r>
            <a:r>
              <a:rPr kumimoji="0" lang="en-US" sz="1800" b="1" i="1" u="none" strike="noStrike" kern="0" cap="none" spc="0" normalizeH="0" baseline="0" noProof="0" dirty="0" smtClean="0">
                <a:ln>
                  <a:noFill/>
                </a:ln>
                <a:solidFill>
                  <a:srgbClr val="FFFF00"/>
                </a:solidFill>
                <a:effectLst/>
                <a:uLnTx/>
                <a:uFillTx/>
                <a:latin typeface="Museo Sans For Dell"/>
                <a:ea typeface=""/>
              </a:rPr>
              <a:t>correct</a:t>
            </a:r>
            <a:r>
              <a:rPr kumimoji="0" lang="en-US" sz="1800" b="0" i="0" u="none" strike="noStrike" kern="0" cap="none" spc="0" normalizeH="0" baseline="0" noProof="0" dirty="0" smtClean="0">
                <a:ln>
                  <a:noFill/>
                </a:ln>
                <a:solidFill>
                  <a:srgbClr val="FFFF00"/>
                </a:solidFill>
                <a:effectLst/>
                <a:uLnTx/>
                <a:uFillTx/>
                <a:latin typeface="Museo Sans For Dell"/>
                <a:ea typeface=""/>
              </a:rPr>
              <a:t> </a:t>
            </a:r>
            <a:r>
              <a:rPr kumimoji="0" lang="en-US" sz="1800" b="0" i="0" u="none" strike="noStrike" kern="0" cap="none" spc="0" normalizeH="0" baseline="0" noProof="0" dirty="0" smtClean="0">
                <a:ln>
                  <a:noFill/>
                </a:ln>
                <a:solidFill>
                  <a:srgbClr val="FFFFFF"/>
                </a:solidFill>
                <a:effectLst/>
                <a:uLnTx/>
                <a:uFillTx/>
                <a:latin typeface="Museo Sans For Dell"/>
                <a:ea typeface=""/>
              </a:rPr>
              <a:t>executions</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srgbClr val="FFFFFF"/>
                </a:solidFill>
                <a:effectLst/>
                <a:uLnTx/>
                <a:uFillTx/>
                <a:latin typeface="Museo Sans For Dell"/>
                <a:ea typeface=""/>
              </a:rPr>
              <a:t>T1 transfers, T2 responds “insufficient funds” and does not attempt transfer</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srgbClr val="FFFFFF"/>
                </a:solidFill>
                <a:effectLst/>
                <a:uLnTx/>
                <a:uFillTx/>
                <a:latin typeface="Museo Sans For Dell"/>
                <a:ea typeface=""/>
              </a:rPr>
              <a:t>T2 transfers, T1 responds “insufficient funds” and does not attempt transfer</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smtClean="0">
                <a:ln>
                  <a:noFill/>
                </a:ln>
                <a:solidFill>
                  <a:srgbClr val="FFFFFF"/>
                </a:solidFill>
                <a:effectLst/>
                <a:uLnTx/>
                <a:uFillTx/>
                <a:latin typeface="Museo Sans For Dell"/>
                <a:ea typeface=""/>
              </a:rPr>
              <a:t>Each correct simultaneous execution is equivalent to a serial (sequential) execution schedule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smtClean="0">
                <a:ln>
                  <a:noFill/>
                </a:ln>
                <a:solidFill>
                  <a:srgbClr val="FFFFFF"/>
                </a:solidFill>
                <a:effectLst/>
                <a:uLnTx/>
                <a:uFillTx/>
                <a:latin typeface="Museo Sans For Dell"/>
                <a:ea typeface=""/>
              </a:rPr>
              <a:t>(1) Execute T1, Execute T2</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smtClean="0">
                <a:ln>
                  <a:noFill/>
                </a:ln>
                <a:solidFill>
                  <a:srgbClr val="FFFFFF"/>
                </a:solidFill>
                <a:effectLst/>
                <a:uLnTx/>
                <a:uFillTx/>
                <a:latin typeface="Museo Sans For Dell"/>
                <a:ea typeface=""/>
              </a:rPr>
              <a:t>(2) Execute T2, Execute T1</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smtClean="0">
                <a:ln>
                  <a:noFill/>
                </a:ln>
                <a:solidFill>
                  <a:srgbClr val="FFFFFF"/>
                </a:solidFill>
                <a:effectLst/>
                <a:uLnTx/>
                <a:uFillTx/>
                <a:latin typeface="Museo Sans For Dell"/>
                <a:ea typeface=""/>
              </a:rPr>
              <a:t>NOTE: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smtClean="0">
                <a:ln>
                  <a:noFill/>
                </a:ln>
                <a:solidFill>
                  <a:srgbClr val="FFFFFF"/>
                </a:solidFill>
                <a:effectLst/>
                <a:uLnTx/>
                <a:uFillTx/>
                <a:latin typeface="Museo Sans For Dell"/>
                <a:ea typeface=""/>
              </a:rPr>
              <a:t>We are focusing on </a:t>
            </a:r>
            <a:r>
              <a:rPr kumimoji="0" lang="en-US" sz="1600" b="1" i="1" u="sng" strike="noStrike" kern="0" cap="none" spc="0" normalizeH="0" baseline="0" noProof="0" dirty="0" smtClean="0">
                <a:ln>
                  <a:noFill/>
                </a:ln>
                <a:solidFill>
                  <a:srgbClr val="FFFFFF"/>
                </a:solidFill>
                <a:effectLst/>
                <a:uLnTx/>
                <a:uFillTx/>
                <a:latin typeface="Museo Sans For Dell"/>
                <a:ea typeface=""/>
              </a:rPr>
              <a:t>correctness </a:t>
            </a:r>
            <a:r>
              <a:rPr kumimoji="0" lang="en-US" sz="1600" b="0" i="0" u="none" strike="noStrike" kern="0" cap="none" spc="0" normalizeH="0" baseline="0" noProof="0" dirty="0" smtClean="0">
                <a:ln>
                  <a:noFill/>
                </a:ln>
                <a:solidFill>
                  <a:srgbClr val="FFFFFF"/>
                </a:solidFill>
                <a:effectLst/>
                <a:uLnTx/>
                <a:uFillTx/>
                <a:latin typeface="Museo Sans For Dell"/>
                <a:ea typeface=""/>
              </a:rPr>
              <a:t>not</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smtClean="0">
                <a:ln>
                  <a:noFill/>
                </a:ln>
                <a:solidFill>
                  <a:srgbClr val="FFFFFF"/>
                </a:solidFill>
                <a:effectLst/>
                <a:uLnTx/>
                <a:uFillTx/>
                <a:latin typeface="Museo Sans For Dell"/>
                <a:ea typeface=""/>
              </a:rPr>
              <a:t>Fairness:</a:t>
            </a:r>
            <a:r>
              <a:rPr kumimoji="0" lang="en-US" sz="1600" b="0" i="0" u="none" strike="noStrike" kern="0" cap="none" spc="0" normalizeH="0" baseline="0" noProof="0" dirty="0" smtClean="0">
                <a:ln>
                  <a:noFill/>
                </a:ln>
                <a:solidFill>
                  <a:srgbClr val="FFFFFF"/>
                </a:solidFill>
                <a:effectLst/>
                <a:uLnTx/>
                <a:uFillTx/>
                <a:latin typeface="Museo Sans For Dell"/>
                <a:ea typeface=""/>
              </a:rPr>
              <a:t> </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a:ea typeface=""/>
              </a:rPr>
              <a:t>We do not care which transaction was actually submitted first.</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a:ea typeface=""/>
              </a:rPr>
              <a:t>And probably do not know due to networking, etc.</a:t>
            </a:r>
          </a:p>
        </p:txBody>
      </p:sp>
    </p:spTree>
    <p:extLst>
      <p:ext uri="{BB962C8B-B14F-4D97-AF65-F5344CB8AC3E}">
        <p14:creationId xmlns:p14="http://schemas.microsoft.com/office/powerpoint/2010/main" val="1332481632"/>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Serializability</a:t>
            </a:r>
            <a:endParaRPr lang="en-US" dirty="0"/>
          </a:p>
        </p:txBody>
      </p:sp>
      <p:sp>
        <p:nvSpPr>
          <p:cNvPr id="3" name="Content Placeholder 2"/>
          <p:cNvSpPr>
            <a:spLocks noGrp="1"/>
          </p:cNvSpPr>
          <p:nvPr>
            <p:ph sz="half" idx="1"/>
          </p:nvPr>
        </p:nvSpPr>
        <p:spPr/>
        <p:txBody>
          <a:bodyPr/>
          <a:lstStyle/>
          <a:p>
            <a:pPr marL="0" indent="0">
              <a:buNone/>
            </a:pPr>
            <a:r>
              <a:rPr lang="en-US" dirty="0" smtClean="0"/>
              <a:t>“In</a:t>
            </a:r>
            <a:r>
              <a:rPr lang="en-US" dirty="0"/>
              <a:t>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r>
              <a:rPr lang="en-US" dirty="0" smtClean="0"/>
              <a:t>.”</a:t>
            </a:r>
            <a:r>
              <a:rPr lang="en-US" dirty="0"/>
              <a:t/>
            </a:r>
            <a:br>
              <a:rPr lang="en-US" dirty="0"/>
            </a:br>
            <a:r>
              <a:rPr lang="en-US" dirty="0"/>
              <a:t>(https://</a:t>
            </a:r>
            <a:r>
              <a:rPr lang="en-US" dirty="0" err="1"/>
              <a:t>en.wikipedia.org</a:t>
            </a:r>
            <a:r>
              <a:rPr lang="en-US" dirty="0"/>
              <a:t>/wiki/</a:t>
            </a:r>
            <a:r>
              <a:rPr lang="en-US" dirty="0" err="1"/>
              <a:t>Serializability</a:t>
            </a:r>
            <a:r>
              <a:rPr lang="en-US" dirty="0"/>
              <a:t>) </a:t>
            </a:r>
          </a:p>
        </p:txBody>
      </p:sp>
    </p:spTree>
    <p:extLst>
      <p:ext uri="{BB962C8B-B14F-4D97-AF65-F5344CB8AC3E}">
        <p14:creationId xmlns:p14="http://schemas.microsoft.com/office/powerpoint/2010/main" val="1059318108"/>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DBMS ACID Implementation</a:t>
            </a:r>
            <a:endParaRPr lang="en-US" dirty="0"/>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smtClean="0"/>
              <a:t>Implementation Subsystems</a:t>
            </a:r>
          </a:p>
          <a:p>
            <a:pPr>
              <a:lnSpc>
                <a:spcPct val="120000"/>
              </a:lnSpc>
              <a:spcBef>
                <a:spcPts val="0"/>
              </a:spcBef>
              <a:spcAft>
                <a:spcPts val="200"/>
              </a:spcAft>
            </a:pPr>
            <a:r>
              <a:rPr lang="en-US" sz="1500" i="1" dirty="0" smtClean="0">
                <a:solidFill>
                  <a:srgbClr val="444444"/>
                </a:solidFill>
              </a:rPr>
              <a:t>Query processor</a:t>
            </a:r>
            <a:r>
              <a:rPr lang="en-US" sz="1500" dirty="0" smtClean="0">
                <a:solidFill>
                  <a:srgbClr val="444444"/>
                </a:solidFill>
              </a:rPr>
              <a:t> schedules and executes queries.</a:t>
            </a:r>
          </a:p>
          <a:p>
            <a:pPr>
              <a:lnSpc>
                <a:spcPct val="120000"/>
              </a:lnSpc>
              <a:spcBef>
                <a:spcPts val="0"/>
              </a:spcBef>
              <a:spcAft>
                <a:spcPts val="200"/>
              </a:spcAft>
            </a:pPr>
            <a:r>
              <a:rPr lang="en-US" sz="1500" i="1" dirty="0" smtClean="0">
                <a:solidFill>
                  <a:srgbClr val="444444"/>
                </a:solidFill>
              </a:rPr>
              <a:t>Buffer manager </a:t>
            </a:r>
            <a:r>
              <a:rPr lang="en-US" sz="1500" dirty="0" smtClean="0">
                <a:solidFill>
                  <a:srgbClr val="444444"/>
                </a:solidFill>
              </a:rPr>
              <a:t>controls reading/writing blocks/frames to/from disk.</a:t>
            </a:r>
          </a:p>
          <a:p>
            <a:pPr>
              <a:lnSpc>
                <a:spcPct val="120000"/>
              </a:lnSpc>
              <a:spcBef>
                <a:spcPts val="0"/>
              </a:spcBef>
              <a:spcAft>
                <a:spcPts val="200"/>
              </a:spcAft>
            </a:pPr>
            <a:r>
              <a:rPr lang="en-US" sz="1500" i="1" dirty="0" smtClean="0">
                <a:solidFill>
                  <a:srgbClr val="444444"/>
                </a:solidFill>
              </a:rPr>
              <a:t>Log manager </a:t>
            </a:r>
            <a:r>
              <a:rPr lang="en-US" sz="1500" dirty="0" smtClean="0">
                <a:solidFill>
                  <a:srgbClr val="444444"/>
                </a:solidFill>
              </a:rPr>
              <a:t>journals/records events to disk (log), e.g.</a:t>
            </a:r>
          </a:p>
          <a:p>
            <a:pPr lvl="1">
              <a:lnSpc>
                <a:spcPct val="120000"/>
              </a:lnSpc>
              <a:spcBef>
                <a:spcPts val="0"/>
              </a:spcBef>
              <a:spcAft>
                <a:spcPts val="200"/>
              </a:spcAft>
            </a:pPr>
            <a:r>
              <a:rPr lang="en-US" sz="1400" dirty="0">
                <a:solidFill>
                  <a:srgbClr val="444444"/>
                </a:solidFill>
              </a:rPr>
              <a:t>T</a:t>
            </a:r>
            <a:r>
              <a:rPr lang="en-US" sz="1400" dirty="0" smtClean="0">
                <a:solidFill>
                  <a:srgbClr val="444444"/>
                </a:solidFill>
              </a:rPr>
              <a:t>ransaction start/commit/abort</a:t>
            </a:r>
          </a:p>
          <a:p>
            <a:pPr lvl="1">
              <a:lnSpc>
                <a:spcPct val="120000"/>
              </a:lnSpc>
              <a:spcBef>
                <a:spcPts val="0"/>
              </a:spcBef>
              <a:spcAft>
                <a:spcPts val="200"/>
              </a:spcAft>
            </a:pPr>
            <a:r>
              <a:rPr lang="en-US" sz="1400" dirty="0" smtClean="0">
                <a:solidFill>
                  <a:srgbClr val="444444"/>
                </a:solidFill>
              </a:rPr>
              <a:t>Transaction update of a block and previous value of data.</a:t>
            </a:r>
          </a:p>
          <a:p>
            <a:pPr>
              <a:lnSpc>
                <a:spcPct val="120000"/>
              </a:lnSpc>
              <a:spcBef>
                <a:spcPts val="0"/>
              </a:spcBef>
              <a:spcAft>
                <a:spcPts val="200"/>
              </a:spcAft>
            </a:pPr>
            <a:r>
              <a:rPr lang="en-US" sz="1500" i="1" dirty="0" smtClean="0">
                <a:solidFill>
                  <a:srgbClr val="FF0000"/>
                </a:solidFill>
              </a:rPr>
              <a:t>Transaction manager </a:t>
            </a:r>
            <a:r>
              <a:rPr lang="en-US" sz="1500" dirty="0" smtClean="0">
                <a:solidFill>
                  <a:srgbClr val="FF0000"/>
                </a:solidFill>
              </a:rPr>
              <a:t>coordinates query </a:t>
            </a:r>
            <a:r>
              <a:rPr lang="en-US" sz="1500" b="1" u="sng" dirty="0" smtClean="0">
                <a:solidFill>
                  <a:srgbClr val="FF0000"/>
                </a:solidFill>
              </a:rPr>
              <a:t>scheduling</a:t>
            </a:r>
            <a:r>
              <a:rPr lang="en-US" sz="1500" dirty="0" smtClean="0">
                <a:solidFill>
                  <a:srgbClr val="FF0000"/>
                </a:solidFill>
              </a:rPr>
              <a:t>, buffer read/write and logging to ensure ACID.</a:t>
            </a:r>
          </a:p>
          <a:p>
            <a:pPr>
              <a:lnSpc>
                <a:spcPct val="120000"/>
              </a:lnSpc>
              <a:spcBef>
                <a:spcPts val="0"/>
              </a:spcBef>
              <a:spcAft>
                <a:spcPts val="200"/>
              </a:spcAft>
            </a:pPr>
            <a:r>
              <a:rPr lang="en-US" sz="1500" i="1" dirty="0" smtClean="0">
                <a:solidFill>
                  <a:srgbClr val="444444"/>
                </a:solidFill>
              </a:rPr>
              <a:t>Recovery manager</a:t>
            </a:r>
            <a:r>
              <a:rPr lang="en-US" sz="1500" dirty="0" smtClean="0">
                <a:solidFill>
                  <a:srgbClr val="444444"/>
                </a:solidFill>
              </a:rPr>
              <a:t> processes log to ensure ACID even after transaction or system failures.</a:t>
            </a:r>
          </a:p>
          <a:p>
            <a:pPr>
              <a:lnSpc>
                <a:spcPct val="120000"/>
              </a:lnSpc>
              <a:spcBef>
                <a:spcPts val="0"/>
              </a:spcBef>
              <a:spcAft>
                <a:spcPts val="200"/>
              </a:spcAft>
            </a:pPr>
            <a:r>
              <a:rPr lang="en-US" sz="1500" i="1" dirty="0" smtClean="0">
                <a:solidFill>
                  <a:srgbClr val="444444"/>
                </a:solidFill>
              </a:rPr>
              <a:t>Log</a:t>
            </a:r>
            <a:r>
              <a:rPr lang="en-US" sz="1500" dirty="0" smtClean="0">
                <a:solidFill>
                  <a:srgbClr val="444444"/>
                </a:solidFill>
              </a:rPr>
              <a:t> is a special type of block file used by the system to optimize performance and ensure ACID.</a:t>
            </a:r>
            <a:endParaRPr lang="en-US" sz="1500" dirty="0">
              <a:solidFill>
                <a:srgbClr val="444444"/>
              </a:solidFill>
            </a:endParaRPr>
          </a:p>
        </p:txBody>
      </p:sp>
      <p:sp>
        <p:nvSpPr>
          <p:cNvPr id="4" name="TextBox 3"/>
          <p:cNvSpPr txBox="1"/>
          <p:nvPr/>
        </p:nvSpPr>
        <p:spPr>
          <a:xfrm>
            <a:off x="6086693" y="44005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smtClean="0">
                <a:latin typeface="+mn-lt"/>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32000752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Module II </a:t>
            </a:r>
            <a:r>
              <a:rPr lang="mr-IN" altLang="en-US" sz="2800" i="1" dirty="0" smtClean="0">
                <a:solidFill>
                  <a:schemeClr val="bg1"/>
                </a:solidFill>
              </a:rPr>
              <a:t>–</a:t>
            </a:r>
            <a:r>
              <a:rPr lang="en-US" altLang="en-US" sz="2800" i="1" dirty="0" smtClean="0">
                <a:solidFill>
                  <a:schemeClr val="bg1"/>
                </a:solidFill>
              </a:rPr>
              <a:t> Reminder</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smtClean="0">
                <a:solidFill>
                  <a:schemeClr val="bg1"/>
                </a:solidFill>
              </a:rPr>
              <a:t>Lecture 11  Query Processing. Transactions, Recovery</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Garcia-Molina et al.</a:t>
            </a:r>
            <a:endParaRPr lang="en-US" sz="1400" dirty="0" err="1" smtClean="0">
              <a:latin typeface="+mn-lt"/>
            </a:endParaRPr>
          </a:p>
        </p:txBody>
      </p:sp>
    </p:spTree>
    <p:extLst>
      <p:ext uri="{BB962C8B-B14F-4D97-AF65-F5344CB8AC3E}">
        <p14:creationId xmlns:p14="http://schemas.microsoft.com/office/powerpoint/2010/main" val="1123670124"/>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2" name="Title 1"/>
          <p:cNvSpPr>
            <a:spLocks noGrp="1"/>
          </p:cNvSpPr>
          <p:nvPr>
            <p:ph type="title"/>
          </p:nvPr>
        </p:nvSpPr>
        <p:spPr/>
        <p:txBody>
          <a:bodyPr/>
          <a:lstStyle/>
          <a:p>
            <a:r>
              <a:rPr lang="en-US" dirty="0" smtClean="0"/>
              <a:t>Serializable</a:t>
            </a:r>
            <a:endParaRPr lang="en-US" dirty="0"/>
          </a:p>
        </p:txBody>
      </p:sp>
      <p:sp>
        <p:nvSpPr>
          <p:cNvPr id="5" name="Content Placeholder 4"/>
          <p:cNvSpPr>
            <a:spLocks noGrp="1"/>
          </p:cNvSpPr>
          <p:nvPr>
            <p:ph sz="half" idx="1"/>
          </p:nvPr>
        </p:nvSpPr>
        <p:spPr>
          <a:xfrm>
            <a:off x="76200" y="895350"/>
            <a:ext cx="4730130" cy="3720187"/>
          </a:xfrm>
        </p:spPr>
        <p:txBody>
          <a:bodyPr>
            <a:normAutofit/>
          </a:bodyPr>
          <a:lstStyle/>
          <a:p>
            <a:r>
              <a:rPr lang="en-US" sz="1600" dirty="0" smtClean="0"/>
              <a:t>Assume there are three</a:t>
            </a:r>
          </a:p>
          <a:p>
            <a:pPr lvl="1"/>
            <a:r>
              <a:rPr lang="en-US" sz="1400" dirty="0" smtClean="0"/>
              <a:t>concurrently executing transactions</a:t>
            </a:r>
          </a:p>
          <a:p>
            <a:pPr lvl="1"/>
            <a:r>
              <a:rPr lang="en-US" sz="1400" dirty="0" smtClean="0"/>
              <a:t>T1, T2 and T3</a:t>
            </a:r>
          </a:p>
          <a:p>
            <a:r>
              <a:rPr lang="en-US" sz="1600" dirty="0" smtClean="0"/>
              <a:t>The transaction manager</a:t>
            </a:r>
          </a:p>
          <a:p>
            <a:pPr lvl="1"/>
            <a:r>
              <a:rPr lang="en-US" sz="1400" dirty="0" smtClean="0"/>
              <a:t>Enables concurrent execution</a:t>
            </a:r>
          </a:p>
          <a:p>
            <a:pPr lvl="1"/>
            <a:r>
              <a:rPr lang="en-US" sz="1400" dirty="0" smtClean="0"/>
              <a:t>But schedules individual operations</a:t>
            </a:r>
          </a:p>
          <a:p>
            <a:pPr lvl="1"/>
            <a:r>
              <a:rPr lang="en-US" sz="1400" dirty="0" smtClean="0"/>
              <a:t>To ensure that the final DB state</a:t>
            </a:r>
          </a:p>
          <a:p>
            <a:pPr lvl="1"/>
            <a:r>
              <a:rPr lang="en-US" sz="1400" dirty="0" smtClean="0"/>
              <a:t>Is </a:t>
            </a:r>
            <a:r>
              <a:rPr lang="en-US" sz="1400" i="1" dirty="0" smtClean="0"/>
              <a:t>equivalent</a:t>
            </a:r>
            <a:r>
              <a:rPr lang="en-US" sz="1400" dirty="0" smtClean="0"/>
              <a:t> to one of the following schedules</a:t>
            </a:r>
          </a:p>
          <a:p>
            <a:pPr lvl="2"/>
            <a:r>
              <a:rPr lang="en-US" sz="1200" dirty="0" smtClean="0"/>
              <a:t>T1, T2, T3</a:t>
            </a:r>
          </a:p>
          <a:p>
            <a:pPr lvl="2"/>
            <a:r>
              <a:rPr lang="en-US" sz="1200" dirty="0" smtClean="0"/>
              <a:t>T1, T3, T2</a:t>
            </a:r>
          </a:p>
          <a:p>
            <a:pPr lvl="2"/>
            <a:r>
              <a:rPr lang="en-US" sz="1200" dirty="0" smtClean="0"/>
              <a:t>T2, T1, T3</a:t>
            </a:r>
          </a:p>
          <a:p>
            <a:pPr lvl="2"/>
            <a:r>
              <a:rPr lang="en-US" sz="1200" dirty="0" smtClean="0"/>
              <a:t>T2, T3, T1</a:t>
            </a:r>
          </a:p>
          <a:p>
            <a:pPr lvl="2"/>
            <a:r>
              <a:rPr lang="en-US" sz="1200" dirty="0" smtClean="0"/>
              <a:t>T3, T1, T2</a:t>
            </a:r>
          </a:p>
          <a:p>
            <a:pPr lvl="2"/>
            <a:r>
              <a:rPr lang="en-US" sz="1200" dirty="0" smtClean="0"/>
              <a:t>T3, T2, T1</a:t>
            </a:r>
          </a:p>
          <a:p>
            <a:pPr marL="688975" lvl="2" indent="0">
              <a:buNone/>
            </a:pPr>
            <a:r>
              <a:rPr lang="en-US" sz="1200" dirty="0" smtClean="0"/>
              <a:t>Concurrent execution was </a:t>
            </a:r>
            <a:r>
              <a:rPr lang="en-US" sz="1200" i="1" dirty="0" smtClean="0"/>
              <a:t>serializable.</a:t>
            </a:r>
            <a:endParaRPr lang="en-US" sz="1200" dirty="0" smtClean="0"/>
          </a:p>
          <a:p>
            <a:pPr lvl="2"/>
            <a:endParaRPr lang="en-US" sz="1200" dirty="0"/>
          </a:p>
        </p:txBody>
      </p:sp>
    </p:spTree>
    <p:extLst>
      <p:ext uri="{BB962C8B-B14F-4D97-AF65-F5344CB8AC3E}">
        <p14:creationId xmlns:p14="http://schemas.microsoft.com/office/powerpoint/2010/main" val="184582530"/>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Serializability</a:t>
            </a:r>
            <a:r>
              <a:rPr lang="en-US" dirty="0"/>
              <a:t> </a:t>
            </a:r>
            <a:r>
              <a:rPr lang="en-US" dirty="0" smtClean="0"/>
              <a:t>(</a:t>
            </a:r>
            <a:r>
              <a:rPr lang="en-US" sz="2000" dirty="0" err="1" smtClean="0"/>
              <a:t>en.wikipedia.org</a:t>
            </a:r>
            <a:r>
              <a:rPr lang="en-US" sz="2000" dirty="0" smtClean="0"/>
              <a:t>/wiki/</a:t>
            </a:r>
            <a:r>
              <a:rPr lang="en-US" sz="2000" dirty="0" err="1" smtClean="0"/>
              <a:t>Serializability</a:t>
            </a:r>
            <a:r>
              <a:rPr lang="en-US" sz="2000" dirty="0" smtClean="0"/>
              <a:t>)</a:t>
            </a:r>
            <a:endParaRPr lang="en-US" sz="2000" dirty="0"/>
          </a:p>
        </p:txBody>
      </p:sp>
      <p:sp>
        <p:nvSpPr>
          <p:cNvPr id="3" name="Content Placeholder 2"/>
          <p:cNvSpPr>
            <a:spLocks noGrp="1"/>
          </p:cNvSpPr>
          <p:nvPr>
            <p:ph sz="half" idx="1"/>
          </p:nvPr>
        </p:nvSpPr>
        <p:spPr>
          <a:xfrm>
            <a:off x="228600" y="666750"/>
            <a:ext cx="8495740" cy="3962400"/>
          </a:xfrm>
        </p:spPr>
        <p:txBody>
          <a:bodyPr>
            <a:normAutofit fontScale="85000" lnSpcReduction="10000"/>
          </a:bodyPr>
          <a:lstStyle/>
          <a:p>
            <a:pPr>
              <a:lnSpc>
                <a:spcPct val="120000"/>
              </a:lnSpc>
              <a:spcBef>
                <a:spcPts val="0"/>
              </a:spcBef>
              <a:spcAft>
                <a:spcPts val="200"/>
              </a:spcAft>
            </a:pPr>
            <a:r>
              <a:rPr lang="en-US" b="1" dirty="0" err="1" smtClean="0"/>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a:t>
            </a:r>
            <a:r>
              <a:rPr lang="en-US" dirty="0" smtClean="0"/>
              <a:t>systems.</a:t>
            </a:r>
          </a:p>
          <a:p>
            <a:pPr>
              <a:lnSpc>
                <a:spcPct val="120000"/>
              </a:lnSpc>
              <a:spcBef>
                <a:spcPts val="0"/>
              </a:spcBef>
              <a:spcAft>
                <a:spcPts val="200"/>
              </a:spcAft>
            </a:pPr>
            <a:r>
              <a:rPr lang="en-US" b="1" dirty="0" smtClean="0"/>
              <a:t>The </a:t>
            </a:r>
            <a:r>
              <a:rPr lang="en-US" b="1" dirty="0"/>
              <a:t>rationale behind </a:t>
            </a:r>
            <a:r>
              <a:rPr lang="en-US" b="1" dirty="0" err="1"/>
              <a:t>serializability</a:t>
            </a:r>
            <a:r>
              <a:rPr lang="en-US" dirty="0"/>
              <a:t> is the following</a:t>
            </a:r>
            <a:r>
              <a:rPr lang="en-US" dirty="0" smtClean="0"/>
              <a:t>:</a:t>
            </a:r>
          </a:p>
          <a:p>
            <a:pPr lvl="1">
              <a:lnSpc>
                <a:spcPct val="120000"/>
              </a:lnSpc>
              <a:spcBef>
                <a:spcPts val="0"/>
              </a:spcBef>
              <a:spcAft>
                <a:spcPts val="200"/>
              </a:spcAft>
            </a:pPr>
            <a:r>
              <a:rPr lang="en-US" dirty="0" smtClean="0"/>
              <a:t>If </a:t>
            </a:r>
            <a:r>
              <a:rPr lang="en-US" dirty="0"/>
              <a:t>each transaction is correct by itself, i.e., meets certain integrity conditions, </a:t>
            </a:r>
            <a:endParaRPr lang="en-US" dirty="0" smtClean="0"/>
          </a:p>
          <a:p>
            <a:pPr lvl="1">
              <a:lnSpc>
                <a:spcPct val="120000"/>
              </a:lnSpc>
              <a:spcBef>
                <a:spcPts val="0"/>
              </a:spcBef>
              <a:spcAft>
                <a:spcPts val="200"/>
              </a:spcAft>
            </a:pPr>
            <a:r>
              <a:rPr lang="en-US" dirty="0" smtClean="0"/>
              <a:t>then </a:t>
            </a:r>
            <a:r>
              <a:rPr lang="en-US" dirty="0"/>
              <a:t>a schedule that comprises any </a:t>
            </a:r>
            <a:r>
              <a:rPr lang="en-US" i="1" dirty="0"/>
              <a:t>serial</a:t>
            </a:r>
            <a:r>
              <a:rPr lang="en-US" dirty="0"/>
              <a:t> execution of these transactions is correct (its transactions still meet their conditions): </a:t>
            </a:r>
            <a:endParaRPr lang="en-US" dirty="0" smtClean="0"/>
          </a:p>
          <a:p>
            <a:pPr lvl="2">
              <a:lnSpc>
                <a:spcPct val="120000"/>
              </a:lnSpc>
              <a:spcBef>
                <a:spcPts val="0"/>
              </a:spcBef>
              <a:spcAft>
                <a:spcPts val="200"/>
              </a:spcAft>
            </a:pPr>
            <a:r>
              <a:rPr lang="en-US" dirty="0" smtClean="0"/>
              <a:t>"</a:t>
            </a: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a:t>
            </a:r>
            <a:r>
              <a:rPr lang="en-US" dirty="0" smtClean="0"/>
              <a:t>exists.</a:t>
            </a:r>
          </a:p>
          <a:p>
            <a:pPr lvl="2">
              <a:lnSpc>
                <a:spcPct val="120000"/>
              </a:lnSpc>
              <a:spcBef>
                <a:spcPts val="0"/>
              </a:spcBef>
              <a:spcAft>
                <a:spcPts val="200"/>
              </a:spcAft>
            </a:pPr>
            <a:r>
              <a:rPr lang="en-US" dirty="0" smtClean="0"/>
              <a:t>Any </a:t>
            </a:r>
            <a:r>
              <a:rPr lang="en-US" dirty="0"/>
              <a:t>order of the transactions is legitimate, </a:t>
            </a:r>
            <a:r>
              <a:rPr lang="en-US" dirty="0" smtClean="0"/>
              <a:t>(</a:t>
            </a:r>
            <a:r>
              <a:rPr lang="mr-IN" dirty="0" smtClean="0"/>
              <a:t>…</a:t>
            </a:r>
            <a:r>
              <a:rPr lang="en-US" dirty="0" smtClean="0"/>
              <a:t>) </a:t>
            </a:r>
          </a:p>
          <a:p>
            <a:pPr lvl="2">
              <a:lnSpc>
                <a:spcPct val="120000"/>
              </a:lnSpc>
              <a:spcBef>
                <a:spcPts val="0"/>
              </a:spcBef>
              <a:spcAft>
                <a:spcPts val="200"/>
              </a:spcAft>
            </a:pPr>
            <a:r>
              <a:rPr lang="en-US" dirty="0" smtClean="0"/>
              <a:t>As </a:t>
            </a:r>
            <a:r>
              <a:rPr lang="en-US" dirty="0"/>
              <a:t>a result, a schedule that comprises any execution (not necessarily serial) that is equivalent (in its outcome) to any serial execution of these transactions, is correct</a:t>
            </a:r>
            <a:r>
              <a:rPr lang="en-US" dirty="0" smtClean="0"/>
              <a:t>.</a:t>
            </a:r>
            <a:endParaRPr lang="en-US" dirty="0"/>
          </a:p>
        </p:txBody>
      </p:sp>
    </p:spTree>
    <p:extLst>
      <p:ext uri="{BB962C8B-B14F-4D97-AF65-F5344CB8AC3E}">
        <p14:creationId xmlns:p14="http://schemas.microsoft.com/office/powerpoint/2010/main" val="1312195442"/>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462659803"/>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1100597396"/>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smtClean="0"/>
              <a:t>Locking</a:t>
            </a:r>
            <a:endParaRPr lang="en-US" dirty="0"/>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smtClean="0"/>
              <a:t>Transaction Manager</a:t>
            </a:r>
          </a:p>
          <a:p>
            <a:pPr lvl="1">
              <a:lnSpc>
                <a:spcPct val="120000"/>
              </a:lnSpc>
              <a:spcBef>
                <a:spcPts val="0"/>
              </a:spcBef>
              <a:spcAft>
                <a:spcPts val="200"/>
              </a:spcAft>
            </a:pPr>
            <a:r>
              <a:rPr lang="en-US" sz="2000" dirty="0" smtClean="0"/>
              <a:t>Intercepts all database operations.</a:t>
            </a:r>
          </a:p>
          <a:p>
            <a:pPr lvl="1">
              <a:lnSpc>
                <a:spcPct val="120000"/>
              </a:lnSpc>
              <a:spcBef>
                <a:spcPts val="0"/>
              </a:spcBef>
              <a:spcAft>
                <a:spcPts val="200"/>
              </a:spcAft>
            </a:pPr>
            <a:r>
              <a:rPr lang="en-US" sz="2000" dirty="0" smtClean="0"/>
              <a:t>Acquires/checks locks on</a:t>
            </a:r>
          </a:p>
          <a:p>
            <a:pPr lvl="2">
              <a:lnSpc>
                <a:spcPct val="120000"/>
              </a:lnSpc>
              <a:spcBef>
                <a:spcPts val="0"/>
              </a:spcBef>
              <a:spcAft>
                <a:spcPts val="200"/>
              </a:spcAft>
            </a:pPr>
            <a:r>
              <a:rPr lang="en-US" sz="1800" dirty="0" smtClean="0"/>
              <a:t>Records</a:t>
            </a:r>
          </a:p>
          <a:p>
            <a:pPr lvl="2">
              <a:lnSpc>
                <a:spcPct val="120000"/>
              </a:lnSpc>
              <a:spcBef>
                <a:spcPts val="0"/>
              </a:spcBef>
              <a:spcAft>
                <a:spcPts val="200"/>
              </a:spcAft>
            </a:pPr>
            <a:r>
              <a:rPr lang="en-US" sz="1800" dirty="0" smtClean="0"/>
              <a:t>Pages</a:t>
            </a:r>
          </a:p>
          <a:p>
            <a:pPr lvl="2">
              <a:lnSpc>
                <a:spcPct val="120000"/>
              </a:lnSpc>
              <a:spcBef>
                <a:spcPts val="0"/>
              </a:spcBef>
              <a:spcAft>
                <a:spcPts val="200"/>
              </a:spcAft>
            </a:pPr>
            <a:r>
              <a:rPr lang="en-US" sz="1800" dirty="0" smtClean="0"/>
              <a:t>Index pages</a:t>
            </a:r>
          </a:p>
          <a:p>
            <a:pPr lvl="1">
              <a:lnSpc>
                <a:spcPct val="120000"/>
              </a:lnSpc>
              <a:spcBef>
                <a:spcPts val="0"/>
              </a:spcBef>
              <a:spcAft>
                <a:spcPts val="200"/>
              </a:spcAft>
            </a:pPr>
            <a:r>
              <a:rPr lang="en-US" sz="2000" dirty="0" smtClean="0"/>
              <a:t>Suspends and queues an operation</a:t>
            </a:r>
          </a:p>
          <a:p>
            <a:pPr lvl="2">
              <a:lnSpc>
                <a:spcPct val="120000"/>
              </a:lnSpc>
              <a:spcBef>
                <a:spcPts val="0"/>
              </a:spcBef>
              <a:spcAft>
                <a:spcPts val="200"/>
              </a:spcAft>
            </a:pPr>
            <a:r>
              <a:rPr lang="en-US" sz="1800" dirty="0" smtClean="0"/>
              <a:t>In another active, executing op.</a:t>
            </a:r>
          </a:p>
          <a:p>
            <a:pPr lvl="2">
              <a:lnSpc>
                <a:spcPct val="120000"/>
              </a:lnSpc>
              <a:spcBef>
                <a:spcPts val="0"/>
              </a:spcBef>
              <a:spcAft>
                <a:spcPts val="200"/>
              </a:spcAft>
            </a:pPr>
            <a:r>
              <a:rPr lang="en-US" sz="1800" dirty="0" smtClean="0"/>
              <a:t>Has a conflicting lock.</a:t>
            </a:r>
          </a:p>
          <a:p>
            <a:pPr lvl="1">
              <a:lnSpc>
                <a:spcPct val="120000"/>
              </a:lnSpc>
              <a:spcBef>
                <a:spcPts val="0"/>
              </a:spcBef>
              <a:spcAft>
                <a:spcPts val="200"/>
              </a:spcAft>
            </a:pPr>
            <a:r>
              <a:rPr lang="en-US" sz="2000" dirty="0" smtClean="0"/>
              <a:t>Restarts queued operations when</a:t>
            </a:r>
            <a:br>
              <a:rPr lang="en-US" sz="2000" dirty="0" smtClean="0"/>
            </a:br>
            <a:r>
              <a:rPr lang="en-US" sz="2000" dirty="0" smtClean="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smtClean="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Tree>
    <p:extLst>
      <p:ext uri="{BB962C8B-B14F-4D97-AF65-F5344CB8AC3E}">
        <p14:creationId xmlns:p14="http://schemas.microsoft.com/office/powerpoint/2010/main" val="217932670"/>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(Locking) Isolation</a:t>
            </a:r>
            <a:endParaRPr lang="en-US" dirty="0"/>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1334766555"/>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 </a:t>
            </a:r>
            <a:r>
              <a:rPr lang="en-US" smtClean="0"/>
              <a:t>Levels  </a:t>
            </a:r>
            <a:r>
              <a:rPr lang="en-US" sz="1200" smtClean="0"/>
              <a:t>(</a:t>
            </a:r>
            <a:r>
              <a:rPr lang="en-US" sz="1200" dirty="0" smtClean="0"/>
              <a:t>https://</a:t>
            </a:r>
            <a:r>
              <a:rPr lang="en-US" sz="1200" dirty="0" err="1" smtClean="0"/>
              <a:t>en.wikipedia.org</a:t>
            </a:r>
            <a:r>
              <a:rPr lang="en-US" sz="1200" dirty="0" smtClean="0"/>
              <a:t>/wiki/Isolation_(</a:t>
            </a:r>
            <a:r>
              <a:rPr lang="en-US" sz="1200" dirty="0" err="1" smtClean="0"/>
              <a:t>database_systems</a:t>
            </a:r>
            <a:r>
              <a:rPr lang="en-US" sz="1200" dirty="0" smtClean="0"/>
              <a:t>)</a:t>
            </a:r>
            <a:endParaRPr lang="en-US" sz="1200" dirty="0"/>
          </a:p>
        </p:txBody>
      </p:sp>
      <p:sp>
        <p:nvSpPr>
          <p:cNvPr id="3" name="Content Placeholder 2"/>
          <p:cNvSpPr>
            <a:spLocks noGrp="1"/>
          </p:cNvSpPr>
          <p:nvPr>
            <p:ph sz="half" idx="1"/>
          </p:nvPr>
        </p:nvSpPr>
        <p:spPr>
          <a:xfrm>
            <a:off x="228600" y="590550"/>
            <a:ext cx="8495740" cy="4038600"/>
          </a:xfrm>
        </p:spPr>
        <p:txBody>
          <a:bodyPr>
            <a:noAutofit/>
          </a:bodyPr>
          <a:lstStyle/>
          <a:p>
            <a:pPr marL="0" indent="0">
              <a:spcBef>
                <a:spcPts val="0"/>
              </a:spcBef>
              <a:spcAft>
                <a:spcPts val="300"/>
              </a:spcAft>
              <a:buNone/>
            </a:pPr>
            <a:r>
              <a:rPr lang="en-US" sz="1000" b="1" dirty="0" smtClean="0"/>
              <a:t>Not all transaction use cases require 2PL and serializable execution. Databases support a a set of levels.</a:t>
            </a:r>
          </a:p>
          <a:p>
            <a:pPr>
              <a:spcBef>
                <a:spcPts val="0"/>
              </a:spcBef>
              <a:spcAft>
                <a:spcPts val="300"/>
              </a:spcAft>
            </a:pPr>
            <a:r>
              <a:rPr lang="en-US" sz="1000" b="1" dirty="0" smtClean="0"/>
              <a:t>Serializable</a:t>
            </a:r>
            <a:endParaRPr lang="en-US" sz="1000" dirty="0"/>
          </a:p>
          <a:p>
            <a:pPr lvl="1">
              <a:spcBef>
                <a:spcPts val="0"/>
              </a:spcBef>
              <a:spcAft>
                <a:spcPts val="300"/>
              </a:spcAft>
            </a:pPr>
            <a:r>
              <a:rPr lang="en-US" sz="900" dirty="0" smtClean="0"/>
              <a:t>With </a:t>
            </a:r>
            <a:r>
              <a:rPr lang="en-US" sz="900" dirty="0"/>
              <a:t>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a:t>
            </a:r>
            <a:r>
              <a:rPr lang="en-US" sz="900" dirty="0" smtClean="0"/>
              <a:t>phenomenon.</a:t>
            </a:r>
          </a:p>
          <a:p>
            <a:pPr lvl="1">
              <a:spcBef>
                <a:spcPts val="0"/>
              </a:spcBef>
              <a:spcAft>
                <a:spcPts val="300"/>
              </a:spcAft>
            </a:pPr>
            <a:r>
              <a:rPr lang="en-US" sz="900" i="1" dirty="0" smtClean="0"/>
              <a:t>The </a:t>
            </a:r>
            <a:r>
              <a:rPr lang="en-US" sz="900" i="1" dirty="0"/>
              <a:t>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a:t>
            </a:r>
            <a:r>
              <a:rPr lang="en-US" sz="1000" b="1" dirty="0" smtClean="0"/>
              <a:t>reads</a:t>
            </a:r>
            <a:endParaRPr lang="en-US" sz="1000" b="1" dirty="0"/>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a:t>
            </a:r>
            <a:r>
              <a:rPr lang="en-US" sz="1000" b="1" dirty="0" smtClean="0"/>
              <a:t>committed</a:t>
            </a:r>
            <a:endParaRPr lang="en-US" sz="1000" b="1" dirty="0"/>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a:t>
            </a:r>
            <a:r>
              <a:rPr lang="en-US" sz="1000" b="1" dirty="0" smtClean="0"/>
              <a:t>uncommitted</a:t>
            </a:r>
            <a:endParaRPr lang="en-US" sz="1000" b="1" dirty="0"/>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a:t>
            </a:r>
            <a:r>
              <a:rPr lang="en-US" sz="900" dirty="0" smtClean="0"/>
              <a:t>transactions</a:t>
            </a:r>
            <a:endParaRPr lang="en-US" sz="900" dirty="0"/>
          </a:p>
        </p:txBody>
      </p:sp>
    </p:spTree>
    <p:extLst>
      <p:ext uri="{BB962C8B-B14F-4D97-AF65-F5344CB8AC3E}">
        <p14:creationId xmlns:p14="http://schemas.microsoft.com/office/powerpoint/2010/main" val="807313323"/>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Databases, Cursors Define </a:t>
            </a:r>
            <a:r>
              <a:rPr lang="en-US" i="1" dirty="0" smtClean="0"/>
              <a:t>Isolation</a:t>
            </a:r>
            <a:r>
              <a:rPr lang="en-US" dirty="0" smtClean="0"/>
              <a:t> </a:t>
            </a:r>
            <a:endParaRPr lang="en-US" dirty="0"/>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smtClean="0"/>
              <a:t>We have talked about ACID transactions</a:t>
            </a:r>
          </a:p>
          <a:p>
            <a:pPr lvl="1">
              <a:lnSpc>
                <a:spcPct val="120000"/>
              </a:lnSpc>
              <a:spcBef>
                <a:spcPts val="0"/>
              </a:spcBef>
              <a:spcAft>
                <a:spcPts val="200"/>
              </a:spcAft>
            </a:pPr>
            <a:r>
              <a:rPr lang="en-US" dirty="0" smtClean="0"/>
              <a:t>Atomic: A set of writes all occur or none occur.</a:t>
            </a:r>
          </a:p>
          <a:p>
            <a:pPr lvl="1">
              <a:lnSpc>
                <a:spcPct val="120000"/>
              </a:lnSpc>
              <a:spcBef>
                <a:spcPts val="0"/>
              </a:spcBef>
              <a:spcAft>
                <a:spcPts val="200"/>
              </a:spcAft>
            </a:pPr>
            <a:r>
              <a:rPr lang="en-US" dirty="0" smtClean="0"/>
              <a:t>Durable: The data “does not disappear,” e.g. write to disk.</a:t>
            </a:r>
          </a:p>
          <a:p>
            <a:pPr lvl="1">
              <a:lnSpc>
                <a:spcPct val="120000"/>
              </a:lnSpc>
              <a:spcBef>
                <a:spcPts val="0"/>
              </a:spcBef>
              <a:spcAft>
                <a:spcPts val="200"/>
              </a:spcAft>
            </a:pPr>
            <a:r>
              <a:rPr lang="en-US" dirty="0" smtClean="0"/>
              <a:t>Consistent: My applications move the database between consistent states, e.g. the transfer function</a:t>
            </a:r>
            <a:br>
              <a:rPr lang="en-US" dirty="0" smtClean="0"/>
            </a:br>
            <a:r>
              <a:rPr lang="en-US" dirty="0" smtClean="0"/>
              <a:t>works correctly.</a:t>
            </a:r>
          </a:p>
          <a:p>
            <a:pPr>
              <a:lnSpc>
                <a:spcPct val="120000"/>
              </a:lnSpc>
              <a:spcBef>
                <a:spcPts val="0"/>
              </a:spcBef>
              <a:spcAft>
                <a:spcPts val="200"/>
              </a:spcAft>
            </a:pPr>
            <a:r>
              <a:rPr lang="en-US" dirty="0" smtClean="0"/>
              <a:t>Isolation</a:t>
            </a:r>
          </a:p>
          <a:p>
            <a:pPr lvl="1">
              <a:lnSpc>
                <a:spcPct val="120000"/>
              </a:lnSpc>
              <a:spcBef>
                <a:spcPts val="0"/>
              </a:spcBef>
              <a:spcAft>
                <a:spcPts val="200"/>
              </a:spcAft>
            </a:pPr>
            <a:r>
              <a:rPr lang="en-US" dirty="0" smtClean="0"/>
              <a:t>Determines what happens when two or more threads are manipulating the data at the same time. </a:t>
            </a:r>
          </a:p>
          <a:p>
            <a:pPr lvl="1">
              <a:lnSpc>
                <a:spcPct val="120000"/>
              </a:lnSpc>
              <a:spcBef>
                <a:spcPts val="0"/>
              </a:spcBef>
              <a:spcAft>
                <a:spcPts val="200"/>
              </a:spcAft>
            </a:pPr>
            <a:r>
              <a:rPr lang="en-US" dirty="0" smtClean="0"/>
              <a:t>And is defined relative to where cursors are and what they have touched.</a:t>
            </a:r>
          </a:p>
          <a:p>
            <a:pPr lvl="1">
              <a:lnSpc>
                <a:spcPct val="120000"/>
              </a:lnSpc>
              <a:spcBef>
                <a:spcPts val="0"/>
              </a:spcBef>
              <a:spcAft>
                <a:spcPts val="200"/>
              </a:spcAft>
            </a:pPr>
            <a:r>
              <a:rPr lang="en-US" dirty="0" smtClean="0"/>
              <a:t>Because the cursor movement determines </a:t>
            </a:r>
            <a:r>
              <a:rPr lang="en-US" i="1" dirty="0" smtClean="0"/>
              <a:t>what you are reading or have read.</a:t>
            </a:r>
          </a:p>
          <a:p>
            <a:pPr>
              <a:lnSpc>
                <a:spcPct val="120000"/>
              </a:lnSpc>
              <a:spcBef>
                <a:spcPts val="0"/>
              </a:spcBef>
              <a:spcAft>
                <a:spcPts val="200"/>
              </a:spcAft>
            </a:pPr>
            <a:r>
              <a:rPr lang="en-US" i="1" dirty="0" smtClean="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246644280"/>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then Update Conflict</a:t>
            </a:r>
            <a:endParaRPr lang="en-US" dirty="0"/>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smtClean="0"/>
              <a:t>If</a:t>
            </a:r>
          </a:p>
          <a:p>
            <a:pPr lvl="1">
              <a:spcBef>
                <a:spcPts val="0"/>
              </a:spcBef>
              <a:spcAft>
                <a:spcPts val="200"/>
              </a:spcAft>
            </a:pPr>
            <a:r>
              <a:rPr lang="en-US" sz="1400" dirty="0" smtClean="0"/>
              <a:t>The written value</a:t>
            </a:r>
          </a:p>
          <a:p>
            <a:pPr lvl="1">
              <a:spcBef>
                <a:spcPts val="0"/>
              </a:spcBef>
              <a:spcAft>
                <a:spcPts val="200"/>
              </a:spcAft>
            </a:pPr>
            <a:r>
              <a:rPr lang="en-US" sz="1400" dirty="0" smtClean="0"/>
              <a:t>Depends on the read value.</a:t>
            </a:r>
          </a:p>
          <a:p>
            <a:pPr lvl="1">
              <a:spcBef>
                <a:spcPts val="0"/>
              </a:spcBef>
              <a:spcAft>
                <a:spcPts val="200"/>
              </a:spcAft>
            </a:pPr>
            <a:r>
              <a:rPr lang="en-US" sz="1400" dirty="0" smtClean="0"/>
              <a:t>The resource may be in the wrong state </a:t>
            </a:r>
            <a:r>
              <a:rPr lang="en-US" sz="1400" dirty="0" err="1" smtClean="0"/>
              <a:t>atthe</a:t>
            </a:r>
            <a:r>
              <a:rPr lang="en-US" sz="1400" dirty="0" smtClean="0"/>
              <a:t> end.</a:t>
            </a:r>
          </a:p>
          <a:p>
            <a:pPr>
              <a:spcBef>
                <a:spcPts val="0"/>
              </a:spcBef>
              <a:spcAft>
                <a:spcPts val="200"/>
              </a:spcAft>
            </a:pPr>
            <a:r>
              <a:rPr lang="en-US" dirty="0" smtClean="0"/>
              <a:t>The execution was RRWW</a:t>
            </a:r>
          </a:p>
          <a:p>
            <a:pPr>
              <a:spcBef>
                <a:spcPts val="0"/>
              </a:spcBef>
              <a:spcAft>
                <a:spcPts val="200"/>
              </a:spcAft>
            </a:pPr>
            <a:r>
              <a:rPr lang="en-US" dirty="0" smtClean="0"/>
              <a:t>But the intent was RWRW.</a:t>
            </a:r>
            <a:endParaRPr lang="en-US" dirty="0"/>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00"/>
                </a:solidFill>
              </a:rPr>
              <a:t>Some</a:t>
            </a:r>
          </a:p>
          <a:p>
            <a:pPr algn="ctr"/>
            <a:r>
              <a:rPr lang="en-US" dirty="0" smtClean="0">
                <a:solidFill>
                  <a:srgbClr val="FFFF00"/>
                </a:solidFill>
              </a:rPr>
              <a:t>Resource</a:t>
            </a:r>
            <a:endParaRPr lang="en-US" dirty="0">
              <a:solidFill>
                <a:srgbClr val="FFFF00"/>
              </a:solidFill>
            </a:endParaRP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a:t>
            </a:r>
            <a:r>
              <a:rPr lang="en-US" sz="1400" dirty="0" smtClean="0">
                <a:latin typeface="+mn-lt"/>
              </a:rPr>
              <a:t>.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a:t>
            </a:r>
            <a:r>
              <a:rPr lang="en-US" sz="1400" dirty="0" smtClean="0">
                <a:latin typeface="+mn-lt"/>
              </a:rPr>
              <a:t>.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10: Query Processing, Transactions, </a:t>
            </a:r>
            <a:r>
              <a:rPr lang="en-US" altLang="en-US" sz="1050" i="1" dirty="0" err="1" smtClean="0">
                <a:solidFill>
                  <a:schemeClr val="bg1"/>
                </a:solidFill>
              </a:rPr>
              <a:t>Recovert</a:t>
            </a:r>
            <a:r>
              <a:rPr lang="en-US" altLang="en-US" sz="1050" i="1" dirty="0" smtClean="0">
                <a:solidFill>
                  <a:schemeClr val="bg1"/>
                </a:solidFill>
              </a:rPr>
              <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solidFill>
                  <a:srgbClr val="00B050"/>
                </a:solidFill>
                <a:latin typeface="+mn-lt"/>
              </a:rPr>
              <a:t>Covered for </a:t>
            </a:r>
            <a:r>
              <a:rPr lang="en-US" sz="2000" smtClean="0">
                <a:solidFill>
                  <a:srgbClr val="00B050"/>
                </a:solidFill>
                <a:latin typeface="+mn-lt"/>
              </a:rPr>
              <a:t>the relational model.</a:t>
            </a:r>
            <a:endParaRPr lang="en-US" sz="2000" dirty="0" err="1" smtClean="0">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96028237"/>
      </p:ext>
    </p:extLst>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Processing</a:t>
            </a:r>
            <a:br>
              <a:rPr lang="en-US" dirty="0" smtClean="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ETag</a:t>
            </a:r>
            <a:r>
              <a:rPr lang="en-US" dirty="0" smtClean="0"/>
              <a:t> Processing</a:t>
            </a:r>
            <a:endParaRPr lang="en-US" dirty="0"/>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Transaction Examples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94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184301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Transaction Operations</a:t>
            </a:r>
            <a:endParaRPr lang="en-US" dirty="0"/>
          </a:p>
        </p:txBody>
      </p:sp>
      <p:pic>
        <p:nvPicPr>
          <p:cNvPr id="4" name="Picture 3"/>
          <p:cNvPicPr>
            <a:picLocks noChangeAspect="1"/>
          </p:cNvPicPr>
          <p:nvPr/>
        </p:nvPicPr>
        <p:blipFill>
          <a:blip r:embed="rId2"/>
          <a:stretch>
            <a:fillRect/>
          </a:stretch>
        </p:blipFill>
        <p:spPr>
          <a:xfrm>
            <a:off x="76200" y="590551"/>
            <a:ext cx="8845966" cy="3581400"/>
          </a:xfrm>
          <a:prstGeom prst="rect">
            <a:avLst/>
          </a:prstGeom>
        </p:spPr>
      </p:pic>
    </p:spTree>
    <p:extLst>
      <p:ext uri="{BB962C8B-B14F-4D97-AF65-F5344CB8AC3E}">
        <p14:creationId xmlns:p14="http://schemas.microsoft.com/office/powerpoint/2010/main" val="86898747"/>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pic>
        <p:nvPicPr>
          <p:cNvPr id="4" name="Picture 3"/>
          <p:cNvPicPr>
            <a:picLocks noChangeAspect="1"/>
          </p:cNvPicPr>
          <p:nvPr/>
        </p:nvPicPr>
        <p:blipFill>
          <a:blip r:embed="rId2"/>
          <a:stretch>
            <a:fillRect/>
          </a:stretch>
        </p:blipFill>
        <p:spPr>
          <a:xfrm>
            <a:off x="2620340" y="133350"/>
            <a:ext cx="6099988" cy="2234730"/>
          </a:xfrm>
          <a:prstGeom prst="rect">
            <a:avLst/>
          </a:prstGeom>
        </p:spPr>
      </p:pic>
      <p:pic>
        <p:nvPicPr>
          <p:cNvPr id="5" name="Picture 4"/>
          <p:cNvPicPr>
            <a:picLocks noChangeAspect="1"/>
          </p:cNvPicPr>
          <p:nvPr/>
        </p:nvPicPr>
        <p:blipFill>
          <a:blip r:embed="rId3"/>
          <a:stretch>
            <a:fillRect/>
          </a:stretch>
        </p:blipFill>
        <p:spPr>
          <a:xfrm>
            <a:off x="152400" y="1962150"/>
            <a:ext cx="5334000" cy="1510146"/>
          </a:xfrm>
          <a:prstGeom prst="rect">
            <a:avLst/>
          </a:prstGeom>
        </p:spPr>
      </p:pic>
      <p:pic>
        <p:nvPicPr>
          <p:cNvPr id="6" name="Picture 5"/>
          <p:cNvPicPr>
            <a:picLocks noChangeAspect="1"/>
          </p:cNvPicPr>
          <p:nvPr/>
        </p:nvPicPr>
        <p:blipFill>
          <a:blip r:embed="rId4"/>
          <a:stretch>
            <a:fillRect/>
          </a:stretch>
        </p:blipFill>
        <p:spPr>
          <a:xfrm>
            <a:off x="3352800" y="2876550"/>
            <a:ext cx="5367528" cy="1542393"/>
          </a:xfrm>
          <a:prstGeom prst="rect">
            <a:avLst/>
          </a:prstGeom>
        </p:spPr>
      </p:pic>
    </p:spTree>
    <p:extLst>
      <p:ext uri="{BB962C8B-B14F-4D97-AF65-F5344CB8AC3E}">
        <p14:creationId xmlns:p14="http://schemas.microsoft.com/office/powerpoint/2010/main" val="2031404071"/>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Code</a:t>
            </a:r>
            <a:endParaRPr lang="en-US" dirty="0"/>
          </a:p>
        </p:txBody>
      </p:sp>
      <p:pic>
        <p:nvPicPr>
          <p:cNvPr id="4" name="Picture 3"/>
          <p:cNvPicPr>
            <a:picLocks noChangeAspect="1"/>
          </p:cNvPicPr>
          <p:nvPr/>
        </p:nvPicPr>
        <p:blipFill>
          <a:blip r:embed="rId2"/>
          <a:stretch>
            <a:fillRect/>
          </a:stretch>
        </p:blipFill>
        <p:spPr>
          <a:xfrm>
            <a:off x="228600" y="666750"/>
            <a:ext cx="3532746" cy="2957842"/>
          </a:xfrm>
          <a:prstGeom prst="rect">
            <a:avLst/>
          </a:prstGeom>
        </p:spPr>
      </p:pic>
      <p:pic>
        <p:nvPicPr>
          <p:cNvPr id="7" name="Picture 6"/>
          <p:cNvPicPr>
            <a:picLocks noChangeAspect="1"/>
          </p:cNvPicPr>
          <p:nvPr/>
        </p:nvPicPr>
        <p:blipFill>
          <a:blip r:embed="rId3"/>
          <a:stretch>
            <a:fillRect/>
          </a:stretch>
        </p:blipFill>
        <p:spPr>
          <a:xfrm>
            <a:off x="3761346" y="514350"/>
            <a:ext cx="4718958" cy="3886200"/>
          </a:xfrm>
          <a:prstGeom prst="rect">
            <a:avLst/>
          </a:prstGeom>
        </p:spPr>
      </p:pic>
    </p:spTree>
    <p:extLst>
      <p:ext uri="{BB962C8B-B14F-4D97-AF65-F5344CB8AC3E}">
        <p14:creationId xmlns:p14="http://schemas.microsoft.com/office/powerpoint/2010/main" val="583664286"/>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Code</a:t>
            </a:r>
            <a:endParaRPr lang="en-US" dirty="0"/>
          </a:p>
        </p:txBody>
      </p:sp>
      <p:pic>
        <p:nvPicPr>
          <p:cNvPr id="3" name="Picture 2"/>
          <p:cNvPicPr>
            <a:picLocks noChangeAspect="1"/>
          </p:cNvPicPr>
          <p:nvPr/>
        </p:nvPicPr>
        <p:blipFill>
          <a:blip r:embed="rId2"/>
          <a:stretch>
            <a:fillRect/>
          </a:stretch>
        </p:blipFill>
        <p:spPr>
          <a:xfrm>
            <a:off x="685800" y="514350"/>
            <a:ext cx="6139672" cy="4171950"/>
          </a:xfrm>
          <a:prstGeom prst="rect">
            <a:avLst/>
          </a:prstGeom>
        </p:spPr>
      </p:pic>
    </p:spTree>
    <p:extLst>
      <p:ext uri="{BB962C8B-B14F-4D97-AF65-F5344CB8AC3E}">
        <p14:creationId xmlns:p14="http://schemas.microsoft.com/office/powerpoint/2010/main" val="769710562"/>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Create Customer and Account </a:t>
            </a:r>
            <a:r>
              <a:rPr lang="mr-IN" sz="2400" dirty="0" smtClean="0"/>
              <a:t>–</a:t>
            </a:r>
            <a:r>
              <a:rPr lang="en-US" sz="2400" dirty="0" smtClean="0"/>
              <a:t> Failure, No Transaction </a:t>
            </a:r>
            <a:endParaRPr lang="en-US" sz="2400" dirty="0"/>
          </a:p>
        </p:txBody>
      </p:sp>
      <p:pic>
        <p:nvPicPr>
          <p:cNvPr id="4" name="Picture 3"/>
          <p:cNvPicPr>
            <a:picLocks noChangeAspect="1"/>
          </p:cNvPicPr>
          <p:nvPr/>
        </p:nvPicPr>
        <p:blipFill>
          <a:blip r:embed="rId2"/>
          <a:stretch>
            <a:fillRect/>
          </a:stretch>
        </p:blipFill>
        <p:spPr>
          <a:xfrm>
            <a:off x="204158" y="514350"/>
            <a:ext cx="8859328" cy="2185655"/>
          </a:xfrm>
          <a:prstGeom prst="rect">
            <a:avLst/>
          </a:prstGeom>
        </p:spPr>
      </p:pic>
      <p:pic>
        <p:nvPicPr>
          <p:cNvPr id="5" name="Picture 4"/>
          <p:cNvPicPr>
            <a:picLocks noChangeAspect="1"/>
          </p:cNvPicPr>
          <p:nvPr/>
        </p:nvPicPr>
        <p:blipFill>
          <a:blip r:embed="rId3"/>
          <a:stretch>
            <a:fillRect/>
          </a:stretch>
        </p:blipFill>
        <p:spPr>
          <a:xfrm>
            <a:off x="304800" y="2952750"/>
            <a:ext cx="7023100" cy="1511300"/>
          </a:xfrm>
          <a:prstGeom prst="rect">
            <a:avLst/>
          </a:prstGeom>
        </p:spPr>
      </p:pic>
      <p:sp>
        <p:nvSpPr>
          <p:cNvPr id="6" name="TextBox 5"/>
          <p:cNvSpPr txBox="1"/>
          <p:nvPr/>
        </p:nvSpPr>
        <p:spPr>
          <a:xfrm>
            <a:off x="5418718" y="2238340"/>
            <a:ext cx="3082639" cy="923330"/>
          </a:xfrm>
          <a:prstGeom prst="rect">
            <a:avLst/>
          </a:prstGeom>
          <a:noFill/>
        </p:spPr>
        <p:txBody>
          <a:bodyPr wrap="none" rtlCol="0">
            <a:spAutoFit/>
          </a:bodyPr>
          <a:lstStyle/>
          <a:p>
            <a:pPr algn="ctr"/>
            <a:r>
              <a:rPr lang="en-US" dirty="0" smtClean="0"/>
              <a:t>Customer INSERT succeeds but</a:t>
            </a:r>
            <a:br>
              <a:rPr lang="en-US" dirty="0" smtClean="0"/>
            </a:br>
            <a:r>
              <a:rPr lang="en-US" dirty="0" smtClean="0"/>
              <a:t>account INSERT fails because</a:t>
            </a:r>
            <a:br>
              <a:rPr lang="en-US" dirty="0" smtClean="0"/>
            </a:br>
            <a:r>
              <a:rPr lang="en-US" dirty="0" smtClean="0"/>
              <a:t>savings </a:t>
            </a:r>
            <a:r>
              <a:rPr lang="en-US" smtClean="0"/>
              <a:t>balance insufficient.</a:t>
            </a:r>
            <a:endParaRPr lang="en-US"/>
          </a:p>
        </p:txBody>
      </p:sp>
    </p:spTree>
    <p:extLst>
      <p:ext uri="{BB962C8B-B14F-4D97-AF65-F5344CB8AC3E}">
        <p14:creationId xmlns:p14="http://schemas.microsoft.com/office/powerpoint/2010/main" val="1554151517"/>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10719</TotalTime>
  <Words>7019</Words>
  <Application>Microsoft Macintosh PowerPoint</Application>
  <PresentationFormat>On-screen Show (16:9)</PresentationFormat>
  <Paragraphs>1019</Paragraphs>
  <Slides>134</Slides>
  <Notes>50</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2</vt:i4>
      </vt:variant>
      <vt:variant>
        <vt:lpstr>Slide Titles</vt:lpstr>
      </vt:variant>
      <vt:variant>
        <vt:i4>134</vt:i4>
      </vt:variant>
    </vt:vector>
  </HeadingPairs>
  <TitlesOfParts>
    <vt:vector size="156" baseType="lpstr">
      <vt:lpstr>Amazon Ember</vt:lpstr>
      <vt:lpstr>Book Antiqua</vt:lpstr>
      <vt:lpstr>Century Schoolbook</vt:lpstr>
      <vt:lpstr>ＭＳ Ｐゴシック</vt:lpstr>
      <vt:lpstr>Museo For Dell</vt:lpstr>
      <vt:lpstr>Museo Sans For Dell</vt:lpstr>
      <vt:lpstr>Stencil</vt:lpstr>
      <vt:lpstr>Times New Roman</vt:lpstr>
      <vt:lpstr>Wingdings</vt:lpstr>
      <vt:lpstr>Arial</vt:lpstr>
      <vt:lpstr>Arial</vt:lpstr>
      <vt:lpstr>Calibri</vt:lpstr>
      <vt:lpstr>Mangal</vt:lpstr>
      <vt:lpstr>Office Theme</vt:lpstr>
      <vt:lpstr>l15</vt:lpstr>
      <vt:lpstr>1_l15</vt:lpstr>
      <vt:lpstr>2_l15</vt:lpstr>
      <vt:lpstr>3_l15</vt:lpstr>
      <vt:lpstr>1_l22</vt:lpstr>
      <vt:lpstr>2_l22</vt:lpstr>
      <vt:lpstr>Equation</vt:lpstr>
      <vt:lpstr>Document</vt:lpstr>
      <vt:lpstr>PowerPoint Presentation</vt:lpstr>
      <vt:lpstr>PowerPoint Presentation</vt:lpstr>
      <vt:lpstr>Contents</vt:lpstr>
      <vt:lpstr>PowerPoint Presentation</vt:lpstr>
      <vt:lpstr>Modules – Reminder </vt:lpstr>
      <vt:lpstr>Planned Schedule -- Lectures</vt:lpstr>
      <vt:lpstr>Planned Schedule -- Lectures</vt:lpstr>
      <vt:lpstr>PowerPoint Presentation</vt:lpstr>
      <vt:lpstr>PowerPoint Presentation</vt:lpstr>
      <vt:lpstr>PowerPoint Presentation</vt:lpstr>
      <vt:lpstr>PowerPoint Presentation</vt:lpstr>
      <vt:lpstr>PowerPoint Presentation</vt:lpstr>
      <vt:lpstr>PowerPoint Presentation</vt:lpstr>
      <vt:lpstr>Query Processing Overview</vt:lpstr>
      <vt:lpstr>Query Compilation</vt:lpstr>
      <vt:lpstr>PowerPoint Presentation</vt:lpstr>
      <vt:lpstr>Overview of Query Evaluation</vt:lpstr>
      <vt:lpstr>Query Optimization</vt:lpstr>
      <vt:lpstr>PowerPoint Presentation</vt:lpstr>
      <vt:lpstr>CREATE TABLE</vt:lpstr>
      <vt:lpstr>Describe Table</vt:lpstr>
      <vt:lpstr>Analogy to RDB/MySQL</vt:lpstr>
      <vt:lpstr>MySQL Information Schema</vt:lpstr>
      <vt:lpstr>INFORMATION_SCHEMA.tables</vt:lpstr>
      <vt:lpstr>INFORMATION_SCHEMA.columns</vt:lpstr>
      <vt:lpstr>INFORMATION_SCHEMA.key_column_usage</vt:lpstr>
      <vt:lpstr>Where is the Data?</vt:lpstr>
      <vt:lpstr>Where is the Data?</vt:lpstr>
      <vt:lpstr>The .ibd File</vt:lpstr>
      <vt:lpstr>The .ibd File</vt:lpstr>
      <vt:lpstr>PowerPoint Presentation</vt:lpstr>
      <vt:lpstr>Simple “Select” Operation – HW 3</vt:lpstr>
      <vt:lpstr>  </vt:lpstr>
      <vt:lpstr>ALTER TABLE ADD INDEX</vt:lpstr>
      <vt:lpstr>find_by_template()</vt:lpstr>
      <vt:lpstr>Access Path</vt:lpstr>
      <vt:lpstr>Access Path</vt:lpstr>
      <vt:lpstr>PowerPoint Presentation</vt:lpstr>
      <vt:lpstr>Three Core Optimization Techniques</vt:lpstr>
      <vt:lpstr>Query Optimization</vt:lpstr>
      <vt:lpstr>Query Optimization</vt:lpstr>
      <vt:lpstr>PowerPoint Presentation</vt:lpstr>
      <vt:lpstr>Cannonical Example – SELECT Pushdown</vt:lpstr>
      <vt:lpstr>Cannonical Example – SELECT Pushdown</vt:lpstr>
      <vt:lpstr>Cannonical Example – SELECT Pushdown</vt:lpstr>
      <vt:lpstr>Cannonical Example – SELECT Pushdown</vt:lpstr>
      <vt:lpstr>Cannonical Example – SELECT Pushdown</vt:lpstr>
      <vt:lpstr>Swapping Probe and Scan Tables</vt:lpstr>
      <vt:lpstr>Swapping Probe and Scan Tables</vt:lpstr>
      <vt:lpstr>Putting the Pieces Together</vt:lpstr>
      <vt:lpstr>PowerPoint Presentation</vt:lpstr>
      <vt:lpstr>Hash JOIN</vt:lpstr>
      <vt:lpstr>Hash JOIN (http://cs186.wikia.com/wiki/Joins) </vt:lpstr>
      <vt:lpstr>Hash JOIN (http://cs186.wikia.com/wiki/Joins) </vt:lpstr>
      <vt:lpstr>PowerPoint Presentation</vt:lpstr>
      <vt:lpstr>Summary</vt:lpstr>
      <vt:lpstr>PowerPoint Presentation</vt:lpstr>
      <vt:lpstr>Core Transaction Concept is ACID Properties (http://slideplayer.com/slide/9307681)/)</vt:lpstr>
      <vt:lpstr>ACID Properties (httpwww.tutorialspoint.com/dbms/dbms_transaction.htm)</vt:lpstr>
      <vt:lpstr>PowerPoint Presentation</vt:lpstr>
      <vt:lpstr>Atomicity</vt:lpstr>
      <vt:lpstr>Atomicity</vt:lpstr>
      <vt:lpstr>Atomicty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PowerPoint Presentation</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Locking</vt:lpstr>
      <vt:lpstr>MySQL (Locking) Isolation</vt:lpstr>
      <vt:lpstr>Isolation Levels  (https://en.wikipedia.org/wiki/Isolation_(database_systems)</vt:lpstr>
      <vt:lpstr>In Databases, Cursors Define Isolation </vt:lpstr>
      <vt:lpstr>Read then Update Conflict</vt:lpstr>
      <vt:lpstr>Isolation/Concurrency Control</vt:lpstr>
      <vt:lpstr>Isolation/Concurrency Control</vt:lpstr>
      <vt:lpstr>Conditional Processing (https://blog.4psa.com/rest-best-practices-managing-concurrent-updates/)</vt:lpstr>
      <vt:lpstr>ETag Processing</vt:lpstr>
      <vt:lpstr>PowerPoint Presentation</vt:lpstr>
      <vt:lpstr>MySQL Transaction Operations</vt:lpstr>
      <vt:lpstr>Database</vt:lpstr>
      <vt:lpstr>Some Code</vt:lpstr>
      <vt:lpstr>Some Code</vt:lpstr>
      <vt:lpstr>Create Customer and Account – Failure, No Transaction </vt:lpstr>
      <vt:lpstr>Create Customer and Account – Failure </vt:lpstr>
      <vt:lpstr>Create Customer and Account – Failure, Transaction </vt:lpstr>
      <vt:lpstr>Create Customer and Account – Failure </vt:lpstr>
      <vt:lpstr>Comments</vt:lpstr>
      <vt:lpstr>PowerPoint Presentation</vt:lpstr>
      <vt:lpstr>Query Execution Cost</vt:lpstr>
      <vt:lpstr>Statistics and Catalogs</vt:lpstr>
      <vt:lpstr>MySQL Example</vt:lpstr>
      <vt:lpstr>The Catalog Contains</vt:lpstr>
      <vt:lpstr>Access Path</vt:lpstr>
      <vt:lpstr>Access Paths</vt:lpstr>
      <vt:lpstr>PowerPoint Presentation</vt:lpstr>
      <vt:lpstr>Many Ways to Evaluate a Query</vt:lpstr>
      <vt:lpstr>Simple Technique – SELECTion Pushing</vt:lpstr>
      <vt:lpstr>Simple Technique – SELECTion Pushing</vt:lpstr>
      <vt:lpstr>A Note on Complex Selections</vt:lpstr>
      <vt:lpstr>One Approach to Selections</vt:lpstr>
      <vt:lpstr>Using an Index for Selections</vt:lpstr>
      <vt:lpstr>Projection</vt:lpstr>
      <vt:lpstr>Join: Index Nested Loops</vt:lpstr>
      <vt:lpstr>Join: Sort-Merge (R     S)</vt:lpstr>
      <vt:lpstr>Example of Sort-Merge Join</vt:lpstr>
      <vt:lpstr>Transactions</vt:lpstr>
      <vt:lpstr>Concurrency in a DBMS</vt:lpstr>
      <vt:lpstr>Atomicity of Transactions</vt:lpstr>
      <vt:lpstr>Example</vt:lpstr>
      <vt:lpstr>Example (Contd.)</vt:lpstr>
      <vt:lpstr>Scheduling Transactions</vt:lpstr>
      <vt:lpstr>Anomalies with Interleaved Execution</vt:lpstr>
      <vt:lpstr>Anomalies (Continued)</vt:lpstr>
      <vt:lpstr>Lock-Based Concurrency Control</vt:lpstr>
      <vt:lpstr>Aborting a Transaction</vt:lpstr>
      <vt:lpstr>The Log</vt:lpstr>
      <vt:lpstr>Recovering From a Crash</vt:lpstr>
      <vt:lpstr>Summary</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348</cp:revision>
  <cp:lastPrinted>2018-11-01T22:24:14Z</cp:lastPrinted>
  <dcterms:created xsi:type="dcterms:W3CDTF">2010-04-12T23:12:02Z</dcterms:created>
  <dcterms:modified xsi:type="dcterms:W3CDTF">2018-11-08T23:29:59Z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